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3"/>
  </p:notesMasterIdLst>
  <p:handoutMasterIdLst>
    <p:handoutMasterId r:id="rId94"/>
  </p:handoutMasterIdLst>
  <p:sldIdLst>
    <p:sldId id="263" r:id="rId2"/>
    <p:sldId id="280" r:id="rId3"/>
    <p:sldId id="283" r:id="rId4"/>
    <p:sldId id="285" r:id="rId5"/>
    <p:sldId id="284" r:id="rId6"/>
    <p:sldId id="289" r:id="rId7"/>
    <p:sldId id="288" r:id="rId8"/>
    <p:sldId id="290" r:id="rId9"/>
    <p:sldId id="282" r:id="rId10"/>
    <p:sldId id="281" r:id="rId11"/>
    <p:sldId id="287" r:id="rId12"/>
    <p:sldId id="286" r:id="rId13"/>
    <p:sldId id="295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57" r:id="rId33"/>
    <p:sldId id="315" r:id="rId34"/>
    <p:sldId id="316" r:id="rId35"/>
    <p:sldId id="35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55" r:id="rId49"/>
    <p:sldId id="344" r:id="rId50"/>
    <p:sldId id="329" r:id="rId51"/>
    <p:sldId id="330" r:id="rId52"/>
    <p:sldId id="331" r:id="rId53"/>
    <p:sldId id="332" r:id="rId54"/>
    <p:sldId id="333" r:id="rId55"/>
    <p:sldId id="334" r:id="rId56"/>
    <p:sldId id="335" r:id="rId57"/>
    <p:sldId id="336" r:id="rId58"/>
    <p:sldId id="337" r:id="rId59"/>
    <p:sldId id="338" r:id="rId60"/>
    <p:sldId id="339" r:id="rId61"/>
    <p:sldId id="343" r:id="rId62"/>
    <p:sldId id="340" r:id="rId63"/>
    <p:sldId id="341" r:id="rId64"/>
    <p:sldId id="342" r:id="rId65"/>
    <p:sldId id="348" r:id="rId66"/>
    <p:sldId id="349" r:id="rId67"/>
    <p:sldId id="351" r:id="rId68"/>
    <p:sldId id="346" r:id="rId69"/>
    <p:sldId id="347" r:id="rId70"/>
    <p:sldId id="352" r:id="rId71"/>
    <p:sldId id="353" r:id="rId72"/>
    <p:sldId id="354" r:id="rId73"/>
    <p:sldId id="358" r:id="rId74"/>
    <p:sldId id="359" r:id="rId75"/>
    <p:sldId id="361" r:id="rId76"/>
    <p:sldId id="362" r:id="rId77"/>
    <p:sldId id="364" r:id="rId78"/>
    <p:sldId id="365" r:id="rId79"/>
    <p:sldId id="366" r:id="rId80"/>
    <p:sldId id="367" r:id="rId81"/>
    <p:sldId id="368" r:id="rId82"/>
    <p:sldId id="369" r:id="rId83"/>
    <p:sldId id="370" r:id="rId84"/>
    <p:sldId id="292" r:id="rId85"/>
    <p:sldId id="291" r:id="rId86"/>
    <p:sldId id="376" r:id="rId87"/>
    <p:sldId id="377" r:id="rId88"/>
    <p:sldId id="378" r:id="rId89"/>
    <p:sldId id="373" r:id="rId90"/>
    <p:sldId id="372" r:id="rId91"/>
    <p:sldId id="264" r:id="rId9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4">
          <p15:clr>
            <a:srgbClr val="A4A3A4"/>
          </p15:clr>
        </p15:guide>
        <p15:guide id="2" orient="horz" pos="618">
          <p15:clr>
            <a:srgbClr val="A4A3A4"/>
          </p15:clr>
        </p15:guide>
        <p15:guide id="3" orient="horz" pos="675">
          <p15:clr>
            <a:srgbClr val="A4A3A4"/>
          </p15:clr>
        </p15:guide>
        <p15:guide id="4" orient="horz" pos="3939">
          <p15:clr>
            <a:srgbClr val="A4A3A4"/>
          </p15:clr>
        </p15:guide>
        <p15:guide id="5" orient="horz" pos="4086">
          <p15:clr>
            <a:srgbClr val="A4A3A4"/>
          </p15:clr>
        </p15:guide>
        <p15:guide id="6" orient="horz" pos="4230">
          <p15:clr>
            <a:srgbClr val="A4A3A4"/>
          </p15:clr>
        </p15:guide>
        <p15:guide id="7" orient="horz" pos="3735">
          <p15:clr>
            <a:srgbClr val="A4A3A4"/>
          </p15:clr>
        </p15:guide>
        <p15:guide id="8" pos="5510">
          <p15:clr>
            <a:srgbClr val="A4A3A4"/>
          </p15:clr>
        </p15:guide>
        <p15:guide id="9" pos="249">
          <p15:clr>
            <a:srgbClr val="A4A3A4"/>
          </p15:clr>
        </p15:guide>
        <p15:guide id="10" pos="2880">
          <p15:clr>
            <a:srgbClr val="A4A3A4"/>
          </p15:clr>
        </p15:guide>
        <p15:guide id="11" pos="2811">
          <p15:clr>
            <a:srgbClr val="A4A3A4"/>
          </p15:clr>
        </p15:guide>
        <p15:guide id="12" pos="29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orient="horz" pos="480">
          <p15:clr>
            <a:srgbClr val="A4A3A4"/>
          </p15:clr>
        </p15:guide>
        <p15:guide id="3" orient="horz" pos="5460">
          <p15:clr>
            <a:srgbClr val="A4A3A4"/>
          </p15:clr>
        </p15:guide>
        <p15:guide id="4" orient="horz" pos="5760">
          <p15:clr>
            <a:srgbClr val="A4A3A4"/>
          </p15:clr>
        </p15:guide>
        <p15:guide id="5" orient="horz" pos="5580">
          <p15:clr>
            <a:srgbClr val="A4A3A4"/>
          </p15:clr>
        </p15:guide>
        <p15:guide id="6" orient="horz" pos="5640">
          <p15:clr>
            <a:srgbClr val="A4A3A4"/>
          </p15:clr>
        </p15:guide>
        <p15:guide id="7" pos="3974">
          <p15:clr>
            <a:srgbClr val="A4A3A4"/>
          </p15:clr>
        </p15:guide>
        <p15:guide id="8" pos="3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6E6E6E"/>
    <a:srgbClr val="FFFFFF"/>
    <a:srgbClr val="F8F8F8"/>
    <a:srgbClr val="000000"/>
    <a:srgbClr val="1C1C1C"/>
    <a:srgbClr val="DDDDDD"/>
    <a:srgbClr val="8080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19" autoAdjust="0"/>
  </p:normalViewPr>
  <p:slideViewPr>
    <p:cSldViewPr>
      <p:cViewPr varScale="1">
        <p:scale>
          <a:sx n="103" d="100"/>
          <a:sy n="103" d="100"/>
        </p:scale>
        <p:origin x="-150" y="-90"/>
      </p:cViewPr>
      <p:guideLst>
        <p:guide orient="horz" pos="164"/>
        <p:guide orient="horz" pos="618"/>
        <p:guide orient="horz" pos="675"/>
        <p:guide orient="horz" pos="3939"/>
        <p:guide orient="horz" pos="4086"/>
        <p:guide orient="horz" pos="4230"/>
        <p:guide orient="horz" pos="3735"/>
        <p:guide pos="5510"/>
        <p:guide pos="249"/>
        <p:guide pos="2880"/>
        <p:guide pos="2811"/>
        <p:guide pos="29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80"/>
        <p:guide orient="horz" pos="5460"/>
        <p:guide orient="horz" pos="5760"/>
        <p:guide orient="horz" pos="5580"/>
        <p:guide orient="horz" pos="5640"/>
        <p:guide pos="3974"/>
        <p:guide pos="34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7550" y="107950"/>
            <a:ext cx="4321175" cy="239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8" y="352425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3BB0031-21E9-4E59-A4C7-4E15615177E9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7525" y="8748713"/>
            <a:ext cx="2971800" cy="3222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此处添加页脚信息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4763" y="8748713"/>
            <a:ext cx="1223962" cy="3238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r>
              <a:rPr lang="zh-CN" altLang="en-US"/>
              <a:t>第 </a:t>
            </a:r>
            <a:fld id="{4E786D78-75C3-4543-A047-019AF2F09652}" type="slidenum">
              <a:rPr lang="zh-CN" altLang="en-US"/>
              <a:pPr/>
              <a:t>‹#›</a:t>
            </a:fld>
            <a:r>
              <a:rPr lang="zh-CN" altLang="en-US"/>
              <a:t> 页 讲义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900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999" name="组合 16"/>
          <p:cNvGrpSpPr>
            <a:grpSpLocks/>
          </p:cNvGrpSpPr>
          <p:nvPr/>
        </p:nvGrpSpPr>
        <p:grpSpPr bwMode="auto">
          <a:xfrm>
            <a:off x="3429000" y="1312863"/>
            <a:ext cx="2879725" cy="1603375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1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000" name="组合 17"/>
          <p:cNvGrpSpPr>
            <a:grpSpLocks/>
          </p:cNvGrpSpPr>
          <p:nvPr/>
        </p:nvGrpSpPr>
        <p:grpSpPr bwMode="auto">
          <a:xfrm>
            <a:off x="3429000" y="3979863"/>
            <a:ext cx="2879725" cy="1603375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1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001" name="组合 24"/>
          <p:cNvGrpSpPr>
            <a:grpSpLocks/>
          </p:cNvGrpSpPr>
          <p:nvPr/>
        </p:nvGrpSpPr>
        <p:grpSpPr bwMode="auto">
          <a:xfrm>
            <a:off x="3429000" y="6629400"/>
            <a:ext cx="2879725" cy="1603375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117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300"/>
            <a:ext cx="13684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5688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6" name="矩形 34"/>
          <p:cNvSpPr>
            <a:spLocks noChangeArrowheads="1"/>
          </p:cNvSpPr>
          <p:nvPr/>
        </p:nvSpPr>
        <p:spPr bwMode="auto">
          <a:xfrm>
            <a:off x="3328988" y="990600"/>
            <a:ext cx="1262062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140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6157" name="矩形 35"/>
          <p:cNvSpPr>
            <a:spLocks noChangeArrowheads="1"/>
          </p:cNvSpPr>
          <p:nvPr/>
        </p:nvSpPr>
        <p:spPr bwMode="auto">
          <a:xfrm>
            <a:off x="3328988" y="3671888"/>
            <a:ext cx="1262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140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6158" name="矩形 36"/>
          <p:cNvSpPr>
            <a:spLocks noChangeArrowheads="1"/>
          </p:cNvSpPr>
          <p:nvPr/>
        </p:nvSpPr>
        <p:spPr bwMode="auto">
          <a:xfrm>
            <a:off x="3328988" y="6321425"/>
            <a:ext cx="1262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140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85007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275" y="2928938"/>
            <a:ext cx="2663825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008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275" y="5581650"/>
            <a:ext cx="2663825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009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275" y="8232775"/>
            <a:ext cx="2663825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725"/>
            <a:ext cx="575945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9138" y="114300"/>
            <a:ext cx="4319587" cy="233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9138" y="347663"/>
            <a:ext cx="4319587" cy="23336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4527C6E-78E5-4BC1-9E27-A71EB5073514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450" y="971550"/>
            <a:ext cx="5756275" cy="4316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625"/>
            <a:ext cx="5759450" cy="28781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275" y="8748713"/>
            <a:ext cx="2971800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r>
              <a:rPr lang="zh-CN" altLang="en-US"/>
              <a:t>第 </a:t>
            </a:r>
            <a:fld id="{84F90DDD-C5F7-4F66-89B3-818E310A0505}" type="slidenum">
              <a:rPr lang="zh-CN" altLang="en-US"/>
              <a:pPr/>
              <a:t>‹#›</a:t>
            </a:fld>
            <a:r>
              <a:rPr lang="zh-CN" altLang="en-US"/>
              <a:t> 页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900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300"/>
            <a:ext cx="13684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5688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1pPr>
    <a:lvl2pPr marL="6286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2pPr>
    <a:lvl3pPr marL="10858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3pPr>
    <a:lvl4pPr marL="15430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4pPr>
    <a:lvl5pPr marL="20002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SLIDEtoME\TP模板\新建文件夹 (2)\bg\bg18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395288" y="271463"/>
            <a:ext cx="1368425" cy="503237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772816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564904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724FFAF-20C6-4510-B117-130627D0BC69}" type="datetime1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A9FEF-3420-4316-ABB5-4A36A3BC64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8729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58E05-3E3E-4882-9237-AA2FCCF6C09B}" type="datetime1">
              <a:rPr lang="zh-CN" altLang="en-US"/>
              <a:pPr>
                <a:defRPr/>
              </a:pPr>
              <a:t>2017/2/28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6A6CEA-0115-4315-8303-119F8C55250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9462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SLIDEtoME\TP模板\新建文件夹 (2)\bg\bg17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395288" y="271463"/>
            <a:ext cx="1368425" cy="503237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390677"/>
            <a:ext cx="8353425" cy="750292"/>
          </a:xfrm>
        </p:spPr>
        <p:txBody>
          <a:bodyPr anchor="t">
            <a:normAutofit/>
          </a:bodyPr>
          <a:lstStyle>
            <a:lvl1pPr algn="l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988840"/>
            <a:ext cx="8353425" cy="401836"/>
          </a:xfrm>
        </p:spPr>
        <p:txBody>
          <a:bodyPr anchor="b"/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6AC677C-0C03-4E42-8075-2BF18D68D618}" type="datetime1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3BCE89-7684-400A-B9A5-E669E89870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3630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SLIDEtoME\TP模板\新建文件夹 (2)\bg\bg18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395288" y="271463"/>
            <a:ext cx="1368425" cy="503237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772816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564904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9719DB6-89F5-4FB6-B0FE-55565A927EB8}" type="datetime1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68A2B-D03E-417A-8CCE-020D2566CFF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1453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37B46-7003-4A39-B7F5-8CD561C4BB39}" type="datetime1">
              <a:rPr lang="zh-CN" altLang="en-US"/>
              <a:pPr>
                <a:defRPr/>
              </a:pPr>
              <a:t>2017/2/28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69C5B-E15D-499C-AEDA-1A303BD669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741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91BFB-7337-4C08-94C4-8EEE18A47B67}" type="datetime1">
              <a:rPr lang="zh-CN" altLang="en-US"/>
              <a:pPr>
                <a:defRPr/>
              </a:pPr>
              <a:t>2017/2/28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68766C-197D-438D-BB15-36CAB677D5E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0344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9D83F-F9E6-4BDD-8E2E-8106C8707FCD}" type="datetime1">
              <a:rPr lang="zh-CN" altLang="en-US"/>
              <a:pPr>
                <a:defRPr/>
              </a:pPr>
              <a:t>2017/2/28</a:t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0F4D96-C30B-49DD-B428-4E9EF457822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0914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5F635-54BB-4B40-849F-BED20D0A1349}" type="datetime1">
              <a:rPr lang="zh-CN" altLang="en-US"/>
              <a:pPr>
                <a:defRPr/>
              </a:pPr>
              <a:t>2017/2/28</a:t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B7DFD6-392B-4ED6-8D7C-E5BA809DD9F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742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7438E-2155-41CA-97A7-C508878573C4}" type="datetime1">
              <a:rPr lang="zh-CN" altLang="en-US"/>
              <a:pPr>
                <a:defRPr/>
              </a:pPr>
              <a:t>2017/2/28</a:t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9CFE0-6B3E-420F-ACF1-B1760FE5B1D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978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rtlCol="0">
            <a:normAutofit/>
          </a:bodyPr>
          <a:lstStyle>
            <a:lvl1pPr>
              <a:defRPr lang="zh-CN" altLang="en-US"/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8CBC7-9A20-4C31-BB41-7A37B8798474}" type="datetime1">
              <a:rPr lang="zh-CN" altLang="en-US"/>
              <a:pPr>
                <a:defRPr/>
              </a:pPr>
              <a:t>2017/2/28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0513B-5842-42F1-A6E7-0D342DD2E68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6427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D:\SLIDEtoME\TP模板\新建文件夹 (2)\bg\bg19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95288" y="260350"/>
            <a:ext cx="83534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95288" y="1196975"/>
            <a:ext cx="8353425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188"/>
            <a:ext cx="21336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46DBF47-8D87-4FDF-B164-6E27ACB1D047}" type="datetime1">
              <a:rPr lang="zh-CN" altLang="en-US"/>
              <a:pPr>
                <a:defRPr/>
              </a:pPr>
              <a:t>2017/2/28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188"/>
            <a:ext cx="28956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188"/>
            <a:ext cx="2133600" cy="26828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bg1"/>
                </a:solidFill>
              </a:defRPr>
            </a:lvl1pPr>
          </a:lstStyle>
          <a:p>
            <a:fld id="{0DF7637D-86D3-4EB4-A581-DA813096D3F7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80288" y="334963"/>
            <a:ext cx="1368425" cy="504825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itchFamily="34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itchFamily="34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itchFamily="34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itchFamily="34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itchFamily="34" charset="0"/>
          <a:ea typeface="微软雅黑" pitchFamily="34" charset="-122"/>
        </a:defRPr>
      </a:lvl9pPr>
    </p:titleStyle>
    <p:bodyStyle>
      <a:lvl1pPr marL="342900" indent="-3429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5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7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7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8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10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6.jpeg"/><Relationship Id="rId7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11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5.png"/><Relationship Id="rId4" Type="http://schemas.openxmlformats.org/officeDocument/2006/relationships/image" Target="../media/image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9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14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6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7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9.jpeg"/><Relationship Id="rId4" Type="http://schemas.openxmlformats.org/officeDocument/2006/relationships/image" Target="../media/image158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0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2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6"/>
          <p:cNvSpPr>
            <a:spLocks noGrp="1"/>
          </p:cNvSpPr>
          <p:nvPr>
            <p:ph type="ctrTitle"/>
          </p:nvPr>
        </p:nvSpPr>
        <p:spPr>
          <a:xfrm>
            <a:off x="357188" y="1143000"/>
            <a:ext cx="8353425" cy="792163"/>
          </a:xfrm>
        </p:spPr>
        <p:txBody>
          <a:bodyPr/>
          <a:lstStyle/>
          <a:p>
            <a:pPr algn="ctr" eaLnBrk="1" hangingPunct="1"/>
            <a:r>
              <a:rPr lang="en-US" altLang="zh-CN" dirty="0" smtClean="0"/>
              <a:t>2017</a:t>
            </a:r>
            <a:r>
              <a:rPr lang="zh-CN" altLang="en-US" dirty="0" smtClean="0"/>
              <a:t>年春节集训质量控制篇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2400" dirty="0" smtClean="0"/>
              <a:t>——</a:t>
            </a:r>
            <a:r>
              <a:rPr lang="zh-CN" altLang="en-US" sz="2400" dirty="0" smtClean="0"/>
              <a:t>主讲：龚成猛</a:t>
            </a:r>
          </a:p>
        </p:txBody>
      </p:sp>
      <p:sp>
        <p:nvSpPr>
          <p:cNvPr id="5123" name="副标题 7"/>
          <p:cNvSpPr>
            <a:spLocks noGrp="1"/>
          </p:cNvSpPr>
          <p:nvPr>
            <p:ph type="subTitle" idx="1"/>
          </p:nvPr>
        </p:nvSpPr>
        <p:spPr>
          <a:xfrm>
            <a:off x="395288" y="2565400"/>
            <a:ext cx="8353425" cy="2220913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第一节：法律法规赋予监理的权利与义务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第二节：监理在质量控制中应承担的责任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第三节：质量控制实战举例</a:t>
            </a:r>
            <a:endParaRPr lang="en-US" altLang="zh-CN" dirty="0" smtClean="0"/>
          </a:p>
          <a:p>
            <a:pPr eaLnBrk="1" hangingPunct="1"/>
            <a:r>
              <a:rPr lang="zh-CN" altLang="en-US" smtClean="0"/>
              <a:t>第四 节：质量控制必要方式与方法</a:t>
            </a:r>
            <a:endParaRPr lang="en-US" altLang="zh-CN" smtClean="0"/>
          </a:p>
          <a:p>
            <a:pPr eaLnBrk="1" hangingPunct="1"/>
            <a:endParaRPr lang="zh-CN" altLang="en-US" dirty="0" smtClean="0"/>
          </a:p>
        </p:txBody>
      </p:sp>
      <p:sp>
        <p:nvSpPr>
          <p:cNvPr id="7172" name="日期占位符 1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13C796-381D-493F-ABDF-F83A0F3DD297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7173" name="页脚占位符 2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5126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C2B92CD5-50CB-4955-BD1B-3EBB485DBBD8}" type="slidenum">
              <a:rPr lang="zh-CN" altLang="en-US">
                <a:solidFill>
                  <a:schemeClr val="bg1"/>
                </a:solidFill>
              </a:rPr>
              <a:pPr/>
              <a:t>1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5127" name="图片 8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513" y="0"/>
            <a:ext cx="13890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图片 9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688" y="6429375"/>
            <a:ext cx="7072312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18B238-63F3-4673-AB70-D5D9B9C94A20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16387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14340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3EA29878-EBDB-4707-819A-FE847693BDC0}" type="slidenum">
              <a:rPr lang="zh-CN" altLang="en-US">
                <a:solidFill>
                  <a:schemeClr val="bg1"/>
                </a:solidFill>
              </a:rPr>
              <a:pPr/>
              <a:t>10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4341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图片 8" descr="微信截图_2017011211194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813" y="1143000"/>
            <a:ext cx="6500812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图片 9" descr="微信截图_2017011211210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813" y="3000375"/>
            <a:ext cx="6500812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图片 10" descr="微信截图_20170112112158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813" y="4214813"/>
            <a:ext cx="6380162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TextBox 11"/>
          <p:cNvSpPr txBox="1">
            <a:spLocks noChangeArrowheads="1"/>
          </p:cNvSpPr>
          <p:nvPr/>
        </p:nvSpPr>
        <p:spPr bwMode="auto">
          <a:xfrm>
            <a:off x="571500" y="1500188"/>
            <a:ext cx="615950" cy="368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/>
              <a:t>建设工程质量管理条例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C78BD0-D908-4C36-8FEF-46FA35626FE7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17411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15364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AE53D664-E444-4839-B226-A2F69BCB0C9B}" type="slidenum">
              <a:rPr lang="zh-CN" altLang="en-US">
                <a:solidFill>
                  <a:schemeClr val="bg1"/>
                </a:solidFill>
              </a:rPr>
              <a:pPr/>
              <a:t>11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5365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TextBox 9"/>
          <p:cNvSpPr txBox="1">
            <a:spLocks noChangeArrowheads="1"/>
          </p:cNvSpPr>
          <p:nvPr/>
        </p:nvSpPr>
        <p:spPr bwMode="auto">
          <a:xfrm>
            <a:off x="571500" y="1285875"/>
            <a:ext cx="615950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/>
              <a:t>湖北省建设工程监理管理办法</a:t>
            </a:r>
          </a:p>
        </p:txBody>
      </p:sp>
      <p:pic>
        <p:nvPicPr>
          <p:cNvPr id="15368" name="图片 10" descr="微信截图_2017011811225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143000"/>
            <a:ext cx="7358062" cy="531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1DDA18-F73D-4BAA-BF71-B5E3AD98A170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18435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16388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A733D290-5D72-45D9-B9C1-CBC82C93DE22}" type="slidenum">
              <a:rPr lang="zh-CN" altLang="en-US">
                <a:solidFill>
                  <a:schemeClr val="bg1"/>
                </a:solidFill>
              </a:rPr>
              <a:pPr/>
              <a:t>12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6389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Box 8"/>
          <p:cNvSpPr txBox="1">
            <a:spLocks noChangeArrowheads="1"/>
          </p:cNvSpPr>
          <p:nvPr/>
        </p:nvSpPr>
        <p:spPr bwMode="auto">
          <a:xfrm>
            <a:off x="571500" y="1285875"/>
            <a:ext cx="615950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/>
              <a:t>湖北省建设工程监理管理办法</a:t>
            </a:r>
          </a:p>
        </p:txBody>
      </p:sp>
      <p:pic>
        <p:nvPicPr>
          <p:cNvPr id="16392" name="图片 9" descr="微信截图_2017011811363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688" y="1357313"/>
            <a:ext cx="64801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5707A06-6D11-41FE-809C-0BF4F76307DC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19459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17412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5372B4AD-4260-4DB9-BE5D-8E485D4FF116}" type="slidenum">
              <a:rPr lang="zh-CN" altLang="en-US">
                <a:solidFill>
                  <a:schemeClr val="bg1"/>
                </a:solidFill>
              </a:rPr>
              <a:pPr/>
              <a:t>13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7413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副标题 7"/>
          <p:cNvSpPr txBox="1">
            <a:spLocks/>
          </p:cNvSpPr>
          <p:nvPr/>
        </p:nvSpPr>
        <p:spPr bwMode="auto">
          <a:xfrm>
            <a:off x="395288" y="2565400"/>
            <a:ext cx="8353425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fontAlgn="ctr" hangingPunct="1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</a:pPr>
            <a:r>
              <a:rPr lang="zh-CN" altLang="en-US" sz="2400" b="1"/>
              <a:t>第三节：质量控制实战举例</a:t>
            </a:r>
            <a:endParaRPr lang="en-US" altLang="zh-CN" sz="2400" b="1"/>
          </a:p>
          <a:p>
            <a:pPr eaLnBrk="1" fontAlgn="ctr" hangingPunct="1">
              <a:spcAft>
                <a:spcPts val="400"/>
              </a:spcAft>
              <a:buSzPct val="70000"/>
            </a:pP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5"/>
          <p:cNvSpPr>
            <a:spLocks noChangeArrowheads="1"/>
          </p:cNvSpPr>
          <p:nvPr/>
        </p:nvSpPr>
        <p:spPr bwMode="auto">
          <a:xfrm>
            <a:off x="3985994" y="218411"/>
            <a:ext cx="2143125" cy="500063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/>
              <a:t>1</a:t>
            </a:r>
            <a:r>
              <a:rPr lang="zh-CN" altLang="en-US"/>
              <a:t>、钢筋工程</a:t>
            </a:r>
            <a:endParaRPr lang="zh-CN" altLang="en-US" dirty="0"/>
          </a:p>
        </p:txBody>
      </p:sp>
      <p:sp>
        <p:nvSpPr>
          <p:cNvPr id="6" name="圆角矩形 7"/>
          <p:cNvSpPr>
            <a:spLocks noChangeArrowheads="1"/>
          </p:cNvSpPr>
          <p:nvPr/>
        </p:nvSpPr>
        <p:spPr bwMode="auto">
          <a:xfrm>
            <a:off x="3985994" y="914005"/>
            <a:ext cx="2143125" cy="500063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/>
              <a:t>2</a:t>
            </a:r>
            <a:r>
              <a:rPr lang="zh-CN" altLang="en-US"/>
              <a:t>、模板工程</a:t>
            </a:r>
          </a:p>
        </p:txBody>
      </p:sp>
      <p:sp>
        <p:nvSpPr>
          <p:cNvPr id="7" name="圆角矩形 8"/>
          <p:cNvSpPr>
            <a:spLocks noChangeArrowheads="1"/>
          </p:cNvSpPr>
          <p:nvPr/>
        </p:nvSpPr>
        <p:spPr bwMode="auto">
          <a:xfrm>
            <a:off x="3985994" y="4407519"/>
            <a:ext cx="2143125" cy="500062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/>
              <a:t>7</a:t>
            </a:r>
            <a:r>
              <a:rPr lang="zh-CN" altLang="en-US"/>
              <a:t>、幕墙工程</a:t>
            </a:r>
          </a:p>
        </p:txBody>
      </p:sp>
      <p:sp>
        <p:nvSpPr>
          <p:cNvPr id="8" name="圆角矩形 9"/>
          <p:cNvSpPr>
            <a:spLocks noChangeArrowheads="1"/>
          </p:cNvSpPr>
          <p:nvPr/>
        </p:nvSpPr>
        <p:spPr bwMode="auto">
          <a:xfrm>
            <a:off x="3985994" y="1612709"/>
            <a:ext cx="2143125" cy="500063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/>
              <a:t>3</a:t>
            </a:r>
            <a:r>
              <a:rPr lang="zh-CN" altLang="en-US"/>
              <a:t>、混凝土工程</a:t>
            </a:r>
          </a:p>
        </p:txBody>
      </p:sp>
      <p:sp>
        <p:nvSpPr>
          <p:cNvPr id="10" name="圆角矩形 12"/>
          <p:cNvSpPr>
            <a:spLocks noChangeArrowheads="1"/>
          </p:cNvSpPr>
          <p:nvPr/>
        </p:nvSpPr>
        <p:spPr bwMode="auto">
          <a:xfrm>
            <a:off x="3985994" y="2311411"/>
            <a:ext cx="2143125" cy="500062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/>
              <a:t>4</a:t>
            </a:r>
            <a:r>
              <a:rPr lang="zh-CN" altLang="en-US"/>
              <a:t>、砌体工程</a:t>
            </a:r>
          </a:p>
        </p:txBody>
      </p:sp>
      <p:sp>
        <p:nvSpPr>
          <p:cNvPr id="12" name="圆角矩形 14"/>
          <p:cNvSpPr>
            <a:spLocks noChangeArrowheads="1"/>
          </p:cNvSpPr>
          <p:nvPr/>
        </p:nvSpPr>
        <p:spPr bwMode="auto">
          <a:xfrm>
            <a:off x="3985994" y="3010114"/>
            <a:ext cx="2143125" cy="500063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/>
              <a:t>5</a:t>
            </a:r>
            <a:r>
              <a:rPr lang="zh-CN" altLang="en-US"/>
              <a:t>、抹灰工程</a:t>
            </a:r>
          </a:p>
        </p:txBody>
      </p:sp>
      <p:sp>
        <p:nvSpPr>
          <p:cNvPr id="16" name="圆角矩形 14"/>
          <p:cNvSpPr>
            <a:spLocks noChangeArrowheads="1"/>
          </p:cNvSpPr>
          <p:nvPr/>
        </p:nvSpPr>
        <p:spPr bwMode="auto">
          <a:xfrm>
            <a:off x="3985994" y="3708817"/>
            <a:ext cx="2143125" cy="500063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/>
              <a:t>6</a:t>
            </a:r>
            <a:r>
              <a:rPr lang="zh-CN" altLang="en-US"/>
              <a:t>、防水工程</a:t>
            </a:r>
          </a:p>
        </p:txBody>
      </p:sp>
      <p:sp>
        <p:nvSpPr>
          <p:cNvPr id="17" name="圆角矩形 5"/>
          <p:cNvSpPr>
            <a:spLocks noChangeArrowheads="1"/>
          </p:cNvSpPr>
          <p:nvPr/>
        </p:nvSpPr>
        <p:spPr bwMode="auto">
          <a:xfrm>
            <a:off x="1029786" y="2416893"/>
            <a:ext cx="2249021" cy="789159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/>
              <a:t>目  录</a:t>
            </a:r>
            <a:endParaRPr lang="zh-CN" altLang="en-US" sz="2800" dirty="0"/>
          </a:p>
        </p:txBody>
      </p:sp>
      <p:cxnSp>
        <p:nvCxnSpPr>
          <p:cNvPr id="24" name="直接箭头连接符 23"/>
          <p:cNvCxnSpPr>
            <a:endCxn id="0" idx="1"/>
          </p:cNvCxnSpPr>
          <p:nvPr/>
        </p:nvCxnSpPr>
        <p:spPr>
          <a:xfrm>
            <a:off x="3449638" y="468313"/>
            <a:ext cx="5365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449638" y="490538"/>
            <a:ext cx="190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449638" y="468313"/>
            <a:ext cx="19050" cy="55530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>
            <a:endCxn id="0" idx="1"/>
          </p:cNvCxnSpPr>
          <p:nvPr/>
        </p:nvCxnSpPr>
        <p:spPr>
          <a:xfrm>
            <a:off x="3459163" y="4657725"/>
            <a:ext cx="5270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endCxn id="0" idx="1"/>
          </p:cNvCxnSpPr>
          <p:nvPr/>
        </p:nvCxnSpPr>
        <p:spPr>
          <a:xfrm flipV="1">
            <a:off x="3449638" y="3959225"/>
            <a:ext cx="5365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>
            <a:endCxn id="0" idx="1"/>
          </p:cNvCxnSpPr>
          <p:nvPr/>
        </p:nvCxnSpPr>
        <p:spPr>
          <a:xfrm>
            <a:off x="3459163" y="3233738"/>
            <a:ext cx="527050" cy="269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>
            <a:endCxn id="0" idx="1"/>
          </p:cNvCxnSpPr>
          <p:nvPr/>
        </p:nvCxnSpPr>
        <p:spPr>
          <a:xfrm>
            <a:off x="3449638" y="2560638"/>
            <a:ext cx="536575" cy="15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>
            <a:endCxn id="0" idx="1"/>
          </p:cNvCxnSpPr>
          <p:nvPr/>
        </p:nvCxnSpPr>
        <p:spPr>
          <a:xfrm flipV="1">
            <a:off x="3459163" y="1862138"/>
            <a:ext cx="527050" cy="12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>
            <a:endCxn id="0" idx="1"/>
          </p:cNvCxnSpPr>
          <p:nvPr/>
        </p:nvCxnSpPr>
        <p:spPr>
          <a:xfrm>
            <a:off x="3459163" y="1162050"/>
            <a:ext cx="527050" cy="15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3279775" y="2862263"/>
            <a:ext cx="166688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68" name="图片 20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圆角矩形 8"/>
          <p:cNvSpPr>
            <a:spLocks noChangeArrowheads="1"/>
          </p:cNvSpPr>
          <p:nvPr/>
        </p:nvSpPr>
        <p:spPr bwMode="auto">
          <a:xfrm>
            <a:off x="3973418" y="5094779"/>
            <a:ext cx="2143125" cy="500062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/>
              <a:t>8</a:t>
            </a:r>
            <a:r>
              <a:rPr lang="zh-CN" altLang="en-US"/>
              <a:t>、节能工程</a:t>
            </a:r>
          </a:p>
        </p:txBody>
      </p:sp>
      <p:sp>
        <p:nvSpPr>
          <p:cNvPr id="23" name="圆角矩形 8"/>
          <p:cNvSpPr>
            <a:spLocks noChangeArrowheads="1"/>
          </p:cNvSpPr>
          <p:nvPr/>
        </p:nvSpPr>
        <p:spPr bwMode="auto">
          <a:xfrm>
            <a:off x="4013428" y="5782038"/>
            <a:ext cx="2143125" cy="500062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/>
              <a:t>9</a:t>
            </a:r>
            <a:r>
              <a:rPr lang="zh-CN" altLang="en-US"/>
              <a:t>、机电工程</a:t>
            </a: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3468688" y="6021388"/>
            <a:ext cx="5270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3446463" y="5373688"/>
            <a:ext cx="5270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5"/>
          <p:cNvSpPr>
            <a:spLocks noChangeArrowheads="1"/>
          </p:cNvSpPr>
          <p:nvPr/>
        </p:nvSpPr>
        <p:spPr bwMode="auto">
          <a:xfrm>
            <a:off x="3187673" y="2740100"/>
            <a:ext cx="2759192" cy="917500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/>
              <a:t>钢 筋 工 程</a:t>
            </a:r>
            <a:endParaRPr lang="zh-CN" altLang="en-US" sz="2800" dirty="0"/>
          </a:p>
        </p:txBody>
      </p:sp>
      <p:pic>
        <p:nvPicPr>
          <p:cNvPr id="19461" name="图片 3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"/>
          <p:cNvSpPr txBox="1">
            <a:spLocks noChangeArrowheads="1"/>
          </p:cNvSpPr>
          <p:nvPr/>
        </p:nvSpPr>
        <p:spPr bwMode="auto">
          <a:xfrm>
            <a:off x="242888" y="874713"/>
            <a:ext cx="3871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钢筋直螺纹接头端部出现马蹄形，丝口破损严重</a:t>
            </a:r>
            <a:endParaRPr lang="en-US" altLang="zh-CN">
              <a:latin typeface="微软雅黑" panose="020B0503020204020204" pitchFamily="34" charset="-122"/>
            </a:endParaRPr>
          </a:p>
        </p:txBody>
      </p:sp>
      <p:sp>
        <p:nvSpPr>
          <p:cNvPr id="20483" name="文本框 6"/>
          <p:cNvSpPr txBox="1">
            <a:spLocks noChangeArrowheads="1"/>
          </p:cNvSpPr>
          <p:nvPr/>
        </p:nvSpPr>
        <p:spPr bwMode="auto">
          <a:xfrm>
            <a:off x="3738563" y="4581525"/>
            <a:ext cx="5405437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钢筋机械连接技术规程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JGJ107-2010</a:t>
            </a:r>
            <a:r>
              <a:rPr lang="zh-CN" altLang="en-US">
                <a:latin typeface="微软雅黑" panose="020B0503020204020204" pitchFamily="34" charset="-122"/>
              </a:rPr>
              <a:t>）第</a:t>
            </a:r>
            <a:r>
              <a:rPr lang="en-US" altLang="zh-CN">
                <a:latin typeface="微软雅黑" panose="020B0503020204020204" pitchFamily="34" charset="-122"/>
              </a:rPr>
              <a:t>6.1.2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“钢筋端部应切平或墩平后加工螺纹”，因此钢筋剥丝前应将钢筋端部采用切割机切平（如上图）</a:t>
            </a:r>
            <a:r>
              <a:rPr lang="zh-CN" altLang="en-US">
                <a:latin typeface="微软雅黑" panose="020B0503020204020204" pitchFamily="34" charset="-122"/>
              </a:rPr>
              <a:t>。</a:t>
            </a:r>
          </a:p>
        </p:txBody>
      </p:sp>
      <p:pic>
        <p:nvPicPr>
          <p:cNvPr id="12" name="Picture 2" descr="D:\二郎电厂资料\工作文件\质量图片\传公司图片\习水电厂项目质量图片2014.3\图12整改后直螺纹连接钢筋端切割机切割，符合规范要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9438" y="1143000"/>
            <a:ext cx="3276600" cy="3313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20485" name="图片 10" descr="IMG_20150920_09234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700" y="1763713"/>
            <a:ext cx="2844800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>
          <a:xfrm>
            <a:off x="1276350" y="4149725"/>
            <a:ext cx="2089150" cy="1701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487" name="图片 7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3"/>
          <p:cNvSpPr txBox="1">
            <a:spLocks noChangeArrowheads="1"/>
          </p:cNvSpPr>
          <p:nvPr/>
        </p:nvSpPr>
        <p:spPr bwMode="auto">
          <a:xfrm>
            <a:off x="355600" y="312738"/>
            <a:ext cx="3873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</p:txBody>
      </p:sp>
      <p:sp>
        <p:nvSpPr>
          <p:cNvPr id="21507" name="文本框 6"/>
          <p:cNvSpPr txBox="1">
            <a:spLocks noChangeArrowheads="1"/>
          </p:cNvSpPr>
          <p:nvPr/>
        </p:nvSpPr>
        <p:spPr bwMode="auto">
          <a:xfrm>
            <a:off x="6615113" y="977900"/>
            <a:ext cx="2528887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en-US" altLang="zh-CN">
                <a:latin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</a:rPr>
              <a:t>、根据</a:t>
            </a:r>
            <a:r>
              <a:rPr lang="en-US" altLang="zh-CN">
                <a:latin typeface="微软雅黑" panose="020B0503020204020204" pitchFamily="34" charset="-122"/>
              </a:rPr>
              <a:t>16G101-1</a:t>
            </a:r>
            <a:r>
              <a:rPr lang="zh-CN" altLang="en-US">
                <a:latin typeface="微软雅黑" panose="020B0503020204020204" pitchFamily="34" charset="-122"/>
              </a:rPr>
              <a:t>第</a:t>
            </a:r>
            <a:r>
              <a:rPr lang="en-US" altLang="zh-CN">
                <a:latin typeface="微软雅黑" panose="020B0503020204020204" pitchFamily="34" charset="-122"/>
              </a:rPr>
              <a:t>62</a:t>
            </a:r>
            <a:r>
              <a:rPr lang="zh-CN" altLang="en-US">
                <a:latin typeface="微软雅黑" panose="020B0503020204020204" pitchFamily="34" charset="-122"/>
              </a:rPr>
              <a:t>页规定：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抗震箍筋弯钩平直段长度不得小于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【 10d,75 】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中较大值。</a:t>
            </a:r>
          </a:p>
        </p:txBody>
      </p:sp>
      <p:pic>
        <p:nvPicPr>
          <p:cNvPr id="21508" name="图片 4" descr="IMG_20151008_11174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050" y="735013"/>
            <a:ext cx="19177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30" descr="C:\Documents and Settings\Administrator\桌面\箍筋未按要求加工成135度弯钩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5600" y="4076700"/>
            <a:ext cx="1866900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矩形 8"/>
          <p:cNvSpPr>
            <a:spLocks noChangeArrowheads="1"/>
          </p:cNvSpPr>
          <p:nvPr/>
        </p:nvSpPr>
        <p:spPr bwMode="auto">
          <a:xfrm>
            <a:off x="2352675" y="1717675"/>
            <a:ext cx="16510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latin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</a:rPr>
              <a:t>、箍筋弯钩平直段长度不满足抗震要求。</a:t>
            </a:r>
            <a:endParaRPr lang="en-US" altLang="zh-CN">
              <a:latin typeface="微软雅黑" panose="020B0503020204020204" pitchFamily="34" charset="-122"/>
            </a:endParaRPr>
          </a:p>
        </p:txBody>
      </p:sp>
      <p:sp>
        <p:nvSpPr>
          <p:cNvPr id="21511" name="矩形 9"/>
          <p:cNvSpPr>
            <a:spLocks noChangeArrowheads="1"/>
          </p:cNvSpPr>
          <p:nvPr/>
        </p:nvSpPr>
        <p:spPr bwMode="auto">
          <a:xfrm>
            <a:off x="0" y="4371975"/>
            <a:ext cx="15382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latin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</a:rPr>
              <a:t>、弯折角度框架柱箍筋弯钩不满足</a:t>
            </a:r>
            <a:r>
              <a:rPr lang="en-US" altLang="zh-CN">
                <a:latin typeface="微软雅黑" panose="020B0503020204020204" pitchFamily="34" charset="-122"/>
              </a:rPr>
              <a:t>135</a:t>
            </a:r>
            <a:r>
              <a:rPr lang="zh-CN" altLang="en-US">
                <a:latin typeface="微软雅黑" panose="020B0503020204020204" pitchFamily="34" charset="-122"/>
              </a:rPr>
              <a:t>度要求。</a:t>
            </a:r>
            <a:endParaRPr lang="en-US" altLang="zh-CN">
              <a:latin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4875" y="3078163"/>
            <a:ext cx="1682750" cy="2798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513" name="文本框 10"/>
          <p:cNvSpPr txBox="1">
            <a:spLocks noChangeArrowheads="1"/>
          </p:cNvSpPr>
          <p:nvPr/>
        </p:nvSpPr>
        <p:spPr bwMode="auto">
          <a:xfrm>
            <a:off x="4629150" y="3665538"/>
            <a:ext cx="2697163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latin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</a:rPr>
              <a:t>、根据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混凝土结构施工质量验收规范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GB50204-2015</a:t>
            </a:r>
            <a:r>
              <a:rPr lang="zh-CN" altLang="en-US">
                <a:latin typeface="微软雅黑" panose="020B0503020204020204" pitchFamily="34" charset="-122"/>
              </a:rPr>
              <a:t>）第</a:t>
            </a:r>
            <a:r>
              <a:rPr lang="en-US" altLang="zh-CN">
                <a:latin typeface="微软雅黑" panose="020B0503020204020204" pitchFamily="34" charset="-122"/>
              </a:rPr>
              <a:t>5.3.3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对有抗震设防要求结构构件，箍筋弯钩的弯折角度不小于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135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度。</a:t>
            </a:r>
          </a:p>
        </p:txBody>
      </p:sp>
      <p:pic>
        <p:nvPicPr>
          <p:cNvPr id="21514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5825" y="207963"/>
            <a:ext cx="1766888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4713" y="2435225"/>
            <a:ext cx="461168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图片 11" descr="QQ图片20160920092243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2513" y="-60325"/>
            <a:ext cx="13890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3"/>
          <p:cNvSpPr txBox="1">
            <a:spLocks noChangeArrowheads="1"/>
          </p:cNvSpPr>
          <p:nvPr/>
        </p:nvSpPr>
        <p:spPr bwMode="auto">
          <a:xfrm>
            <a:off x="242888" y="830263"/>
            <a:ext cx="387191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框架梁钢筋采用机械连接接头错开距离过短</a:t>
            </a:r>
            <a:endParaRPr lang="en-US" altLang="zh-CN">
              <a:latin typeface="微软雅黑" panose="020B0503020204020204" pitchFamily="34" charset="-122"/>
            </a:endParaRPr>
          </a:p>
        </p:txBody>
      </p:sp>
      <p:sp>
        <p:nvSpPr>
          <p:cNvPr id="22531" name="文本框 6"/>
          <p:cNvSpPr txBox="1">
            <a:spLocks noChangeArrowheads="1"/>
          </p:cNvSpPr>
          <p:nvPr/>
        </p:nvSpPr>
        <p:spPr bwMode="auto">
          <a:xfrm>
            <a:off x="3967163" y="4481513"/>
            <a:ext cx="4779962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16G101-1</a:t>
            </a:r>
            <a:r>
              <a:rPr lang="zh-CN" altLang="en-US">
                <a:latin typeface="微软雅黑" panose="020B0503020204020204" pitchFamily="34" charset="-122"/>
              </a:rPr>
              <a:t>第</a:t>
            </a:r>
            <a:r>
              <a:rPr lang="en-US" altLang="zh-CN">
                <a:latin typeface="微软雅黑" panose="020B0503020204020204" pitchFamily="34" charset="-122"/>
              </a:rPr>
              <a:t>59</a:t>
            </a:r>
            <a:r>
              <a:rPr lang="zh-CN" altLang="en-US">
                <a:latin typeface="微软雅黑" panose="020B0503020204020204" pitchFamily="34" charset="-122"/>
              </a:rPr>
              <a:t>页条规定：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不在同一连接区段内钢筋接头，当采用机械连接时，接头位置错开距离应不小于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35d(d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为相互连接两根钢筋中较小直径）。</a:t>
            </a:r>
          </a:p>
        </p:txBody>
      </p:sp>
      <p:pic>
        <p:nvPicPr>
          <p:cNvPr id="22532" name="图片 5" descr="IMG_20151012_1038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76375"/>
            <a:ext cx="2971800" cy="468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1788" y="966788"/>
            <a:ext cx="3700462" cy="344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图片 7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15875"/>
            <a:ext cx="1390650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3"/>
          <p:cNvSpPr txBox="1">
            <a:spLocks noChangeArrowheads="1"/>
          </p:cNvSpPr>
          <p:nvPr/>
        </p:nvSpPr>
        <p:spPr bwMode="auto">
          <a:xfrm>
            <a:off x="242888" y="830263"/>
            <a:ext cx="36560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en-US" altLang="zh-CN">
                <a:latin typeface="微软雅黑" panose="020B0503020204020204" pitchFamily="34" charset="-122"/>
              </a:rPr>
              <a:t>KZ</a:t>
            </a:r>
            <a:r>
              <a:rPr lang="zh-CN" altLang="en-US">
                <a:latin typeface="微软雅黑" panose="020B0503020204020204" pitchFamily="34" charset="-122"/>
              </a:rPr>
              <a:t>箍筋加密区范围不符合要求</a:t>
            </a:r>
            <a:r>
              <a:rPr lang="en-US" altLang="zh-CN">
                <a:latin typeface="微软雅黑" panose="020B0503020204020204" pitchFamily="34" charset="-122"/>
              </a:rPr>
              <a:t>.</a:t>
            </a:r>
          </a:p>
        </p:txBody>
      </p:sp>
      <p:sp>
        <p:nvSpPr>
          <p:cNvPr id="23555" name="文本框 6"/>
          <p:cNvSpPr txBox="1">
            <a:spLocks noChangeArrowheads="1"/>
          </p:cNvSpPr>
          <p:nvPr/>
        </p:nvSpPr>
        <p:spPr bwMode="auto">
          <a:xfrm>
            <a:off x="3419475" y="5461000"/>
            <a:ext cx="4470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16G101-1</a:t>
            </a:r>
            <a:r>
              <a:rPr lang="zh-CN" altLang="en-US">
                <a:latin typeface="微软雅黑" panose="020B0503020204020204" pitchFamily="34" charset="-122"/>
              </a:rPr>
              <a:t>第</a:t>
            </a:r>
            <a:r>
              <a:rPr lang="en-US" altLang="zh-CN">
                <a:latin typeface="微软雅黑" panose="020B0503020204020204" pitchFamily="34" charset="-122"/>
              </a:rPr>
              <a:t>65</a:t>
            </a:r>
            <a:r>
              <a:rPr lang="zh-CN" altLang="en-US">
                <a:latin typeface="微软雅黑" panose="020B0503020204020204" pitchFamily="34" charset="-122"/>
              </a:rPr>
              <a:t>页规定：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KZ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箍筋加密区范围为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柱长边尺寸、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hn/6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500】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三者中较大值（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hn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为楼层净高）。</a:t>
            </a:r>
          </a:p>
        </p:txBody>
      </p:sp>
      <p:pic>
        <p:nvPicPr>
          <p:cNvPr id="23556" name="图片 5" descr="IMG_20151020_09192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8" y="1566863"/>
            <a:ext cx="2614612" cy="467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4888" y="0"/>
            <a:ext cx="2797175" cy="574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7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3488" y="0"/>
            <a:ext cx="13890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2308F2-5B8D-48A9-AA3B-8FDC73EA0AC5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8195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6148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C8D00AEB-EB97-48E8-8FFA-DA7350FCD20F}" type="slidenum">
              <a:rPr lang="zh-CN" altLang="en-US">
                <a:solidFill>
                  <a:schemeClr val="bg1"/>
                </a:solidFill>
              </a:rPr>
              <a:pPr/>
              <a:t>2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149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副标题 7"/>
          <p:cNvSpPr txBox="1">
            <a:spLocks/>
          </p:cNvSpPr>
          <p:nvPr/>
        </p:nvSpPr>
        <p:spPr bwMode="auto">
          <a:xfrm>
            <a:off x="285750" y="571500"/>
            <a:ext cx="83534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fontAlgn="ctr" hangingPunct="1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</a:pPr>
            <a:r>
              <a:rPr lang="zh-CN" altLang="en-US" sz="2400" b="1"/>
              <a:t>第一节：法律法规赋予监理的权利与义务</a:t>
            </a:r>
            <a:endParaRPr lang="en-US" altLang="zh-CN" sz="2400" b="1"/>
          </a:p>
          <a:p>
            <a:pPr eaLnBrk="1" fontAlgn="ctr" hangingPunct="1">
              <a:spcAft>
                <a:spcPts val="400"/>
              </a:spcAft>
              <a:buSzPct val="70000"/>
            </a:pPr>
            <a:endParaRPr lang="zh-CN" altLang="en-US" sz="2400" b="1"/>
          </a:p>
        </p:txBody>
      </p:sp>
      <p:pic>
        <p:nvPicPr>
          <p:cNvPr id="6152" name="图片 12" descr="微信截图_2017011211135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63" y="1428750"/>
            <a:ext cx="63579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图片 13" descr="微信截图_2017011211151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63" y="2571750"/>
            <a:ext cx="6357937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图片 14" descr="微信截图_2017011211163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63" y="3857625"/>
            <a:ext cx="6357937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5" name="TextBox 15"/>
          <p:cNvSpPr txBox="1">
            <a:spLocks noChangeArrowheads="1"/>
          </p:cNvSpPr>
          <p:nvPr/>
        </p:nvSpPr>
        <p:spPr bwMode="auto">
          <a:xfrm>
            <a:off x="857250" y="1857375"/>
            <a:ext cx="615950" cy="368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/>
              <a:t>建设工程质量管理条例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"/>
          <p:cNvSpPr txBox="1">
            <a:spLocks noChangeArrowheads="1"/>
          </p:cNvSpPr>
          <p:nvPr/>
        </p:nvSpPr>
        <p:spPr bwMode="auto">
          <a:xfrm>
            <a:off x="242888" y="830263"/>
            <a:ext cx="3127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梁底混凝土保护层垫块厚度不足，且现场梁、板垫块通用。</a:t>
            </a:r>
            <a:endParaRPr lang="en-US" altLang="zh-CN">
              <a:latin typeface="微软雅黑" panose="020B0503020204020204" pitchFamily="34" charset="-122"/>
            </a:endParaRPr>
          </a:p>
        </p:txBody>
      </p:sp>
      <p:sp>
        <p:nvSpPr>
          <p:cNvPr id="24579" name="文本框 6"/>
          <p:cNvSpPr txBox="1">
            <a:spLocks noChangeArrowheads="1"/>
          </p:cNvSpPr>
          <p:nvPr/>
        </p:nvSpPr>
        <p:spPr bwMode="auto">
          <a:xfrm>
            <a:off x="4083050" y="4284663"/>
            <a:ext cx="47831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混凝土结构工程施工质量验收规范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GB50204-2015</a:t>
            </a:r>
            <a:r>
              <a:rPr lang="zh-CN" altLang="en-US">
                <a:latin typeface="微软雅黑" panose="020B0503020204020204" pitchFamily="34" charset="-122"/>
              </a:rPr>
              <a:t>）第</a:t>
            </a:r>
            <a:r>
              <a:rPr lang="en-US" altLang="zh-CN">
                <a:latin typeface="微软雅黑" panose="020B0503020204020204" pitchFamily="34" charset="-122"/>
              </a:rPr>
              <a:t>62</a:t>
            </a:r>
            <a:r>
              <a:rPr lang="zh-CN" altLang="en-US">
                <a:latin typeface="微软雅黑" panose="020B0503020204020204" pitchFamily="34" charset="-122"/>
              </a:rPr>
              <a:t>页</a:t>
            </a:r>
            <a:r>
              <a:rPr lang="en-US" altLang="zh-CN">
                <a:latin typeface="微软雅黑" panose="020B0503020204020204" pitchFamily="34" charset="-122"/>
              </a:rPr>
              <a:t>4.2.10</a:t>
            </a:r>
            <a:r>
              <a:rPr lang="zh-CN" altLang="en-US">
                <a:latin typeface="微软雅黑" panose="020B0503020204020204" pitchFamily="34" charset="-122"/>
              </a:rPr>
              <a:t>中规定：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保护层厚度允许偏差应符合上表</a:t>
            </a:r>
            <a:r>
              <a:rPr lang="zh-CN" altLang="en-US">
                <a:latin typeface="微软雅黑" panose="020B0503020204020204" pitchFamily="34" charset="-122"/>
              </a:rPr>
              <a:t>。</a:t>
            </a:r>
          </a:p>
        </p:txBody>
      </p:sp>
      <p:pic>
        <p:nvPicPr>
          <p:cNvPr id="24580" name="图片 7" descr="QQ图片20151103192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188" y="1724025"/>
            <a:ext cx="3041650" cy="458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3050" y="1436688"/>
            <a:ext cx="4371975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674688" y="3475038"/>
            <a:ext cx="1868487" cy="17335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4583" name="图片 8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"/>
          <p:cNvSpPr txBox="1">
            <a:spLocks noChangeArrowheads="1"/>
          </p:cNvSpPr>
          <p:nvPr/>
        </p:nvSpPr>
        <p:spPr bwMode="auto">
          <a:xfrm>
            <a:off x="439738" y="830263"/>
            <a:ext cx="29591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板底筋锚入梁内长度不足，锚入长度未超过梁中心线。</a:t>
            </a:r>
            <a:endParaRPr lang="en-US" altLang="zh-CN">
              <a:latin typeface="微软雅黑" panose="020B0503020204020204" pitchFamily="34" charset="-122"/>
            </a:endParaRPr>
          </a:p>
        </p:txBody>
      </p:sp>
      <p:sp>
        <p:nvSpPr>
          <p:cNvPr id="25603" name="文本框 6"/>
          <p:cNvSpPr txBox="1">
            <a:spLocks noChangeArrowheads="1"/>
          </p:cNvSpPr>
          <p:nvPr/>
        </p:nvSpPr>
        <p:spPr bwMode="auto">
          <a:xfrm>
            <a:off x="3541713" y="5157788"/>
            <a:ext cx="526891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16G101-1</a:t>
            </a:r>
            <a:r>
              <a:rPr lang="zh-CN" altLang="en-US">
                <a:latin typeface="微软雅黑" panose="020B0503020204020204" pitchFamily="34" charset="-122"/>
              </a:rPr>
              <a:t>图集第</a:t>
            </a:r>
            <a:r>
              <a:rPr lang="en-US" altLang="zh-CN">
                <a:latin typeface="微软雅黑" panose="020B0503020204020204" pitchFamily="34" charset="-122"/>
              </a:rPr>
              <a:t>99</a:t>
            </a:r>
            <a:r>
              <a:rPr lang="zh-CN" altLang="en-US">
                <a:latin typeface="微软雅黑" panose="020B0503020204020204" pitchFamily="34" charset="-122"/>
              </a:rPr>
              <a:t>页规定：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板底筋锚入梁内长度不小于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5d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且至少到梁中线</a:t>
            </a:r>
            <a:r>
              <a:rPr lang="zh-CN" altLang="en-US">
                <a:latin typeface="微软雅黑" panose="020B0503020204020204" pitchFamily="34" charset="-122"/>
              </a:rPr>
              <a:t>。</a:t>
            </a:r>
          </a:p>
        </p:txBody>
      </p:sp>
      <p:pic>
        <p:nvPicPr>
          <p:cNvPr id="25604" name="Picture 23" descr="C:\Documents and Settings\Administrator\桌面\施工现场质量、安全、进度问题照片\2015.11.2\板底钢筋锚固伸入梁内未过中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738" y="1752600"/>
            <a:ext cx="2889250" cy="441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65" t="1717" r="12036" b="1508"/>
          <a:stretch>
            <a:fillRect/>
          </a:stretch>
        </p:blipFill>
        <p:spPr bwMode="auto">
          <a:xfrm>
            <a:off x="3838575" y="349250"/>
            <a:ext cx="486410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16" t="1653" b="2"/>
          <a:stretch>
            <a:fillRect/>
          </a:stretch>
        </p:blipFill>
        <p:spPr bwMode="auto">
          <a:xfrm>
            <a:off x="3838575" y="2844800"/>
            <a:ext cx="4864100" cy="230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949325" y="2811463"/>
            <a:ext cx="1762125" cy="19018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5750" y="571500"/>
            <a:ext cx="3108325" cy="147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</a:rPr>
              <a:t>问题描述：</a:t>
            </a:r>
            <a:endParaRPr lang="en-US" altLang="zh-CN" dirty="0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000000"/>
                </a:solidFill>
                <a:latin typeface="黑体"/>
                <a:ea typeface="黑体"/>
                <a:cs typeface="Times New Roman"/>
              </a:rPr>
              <a:t>地下室底板后浇带清理过程中大量钢筋被割断，部分钢筋预留焊接接头长度不足（</a:t>
            </a:r>
            <a:r>
              <a:rPr lang="en-US" altLang="zh-CN" kern="100" dirty="0">
                <a:solidFill>
                  <a:srgbClr val="000000"/>
                </a:solidFill>
                <a:latin typeface="黑体"/>
                <a:ea typeface="黑体"/>
                <a:cs typeface="Times New Roman"/>
              </a:rPr>
              <a:t>A</a:t>
            </a:r>
            <a:r>
              <a:rPr lang="zh-CN" altLang="en-US" kern="100" dirty="0">
                <a:solidFill>
                  <a:srgbClr val="000000"/>
                </a:solidFill>
                <a:latin typeface="黑体"/>
                <a:ea typeface="黑体"/>
                <a:cs typeface="Times New Roman"/>
              </a:rPr>
              <a:t>区）</a:t>
            </a:r>
          </a:p>
        </p:txBody>
      </p:sp>
      <p:sp>
        <p:nvSpPr>
          <p:cNvPr id="26627" name="文本框 6"/>
          <p:cNvSpPr txBox="1">
            <a:spLocks noChangeArrowheads="1"/>
          </p:cNvSpPr>
          <p:nvPr/>
        </p:nvSpPr>
        <p:spPr bwMode="auto">
          <a:xfrm>
            <a:off x="3603625" y="4206875"/>
            <a:ext cx="51450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钢筋焊接及验收规程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 JGJ18-2012 </a:t>
            </a:r>
            <a:r>
              <a:rPr lang="zh-CN" altLang="en-US">
                <a:latin typeface="微软雅黑" panose="020B0503020204020204" pitchFamily="34" charset="-122"/>
              </a:rPr>
              <a:t>）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4.5.5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条规定：钢筋采用搭接焊时，宜采用双面焊，当不能进行双面焊时，应采用单面焊。搭接长度应符合上表。</a:t>
            </a:r>
            <a:endParaRPr lang="en-US" altLang="zh-CN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4.5.6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条规定：帮条焊接头或搭接焊接头的焊缝有效厚度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S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不应小于主筋的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30%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；焊缝宽度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b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不应小于主筋的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80%.</a:t>
            </a:r>
            <a:endParaRPr lang="zh-CN" altLang="en-US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6628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1425" y="1152525"/>
            <a:ext cx="3614738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285875"/>
            <a:ext cx="1527175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图片 5" descr="IMG_20160808_10294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450" y="2049463"/>
            <a:ext cx="2798763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>
          <a:xfrm>
            <a:off x="1149350" y="3249613"/>
            <a:ext cx="1055688" cy="95726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6632" name="图片 7" descr="QQ图片2016092009224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242888" y="830263"/>
            <a:ext cx="34115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/>
              <a:t>电渣压力焊上下钢筋中心轴弯折角度大于</a:t>
            </a:r>
            <a:r>
              <a:rPr lang="en-US" altLang="zh-CN"/>
              <a:t>3</a:t>
            </a:r>
            <a:r>
              <a:rPr lang="zh-CN" altLang="en-US"/>
              <a:t>度，轴心偏移不得大于</a:t>
            </a:r>
            <a:r>
              <a:rPr lang="en-US" altLang="zh-CN"/>
              <a:t>2mm</a:t>
            </a:r>
            <a:r>
              <a:rPr lang="zh-CN" altLang="en-US"/>
              <a:t>及</a:t>
            </a:r>
            <a:r>
              <a:rPr lang="en-US" altLang="zh-CN"/>
              <a:t>1/10D</a:t>
            </a:r>
            <a:endParaRPr lang="en-US" altLang="zh-CN">
              <a:latin typeface="微软雅黑" panose="020B0503020204020204" pitchFamily="34" charset="-122"/>
            </a:endParaRPr>
          </a:p>
        </p:txBody>
      </p:sp>
      <p:sp>
        <p:nvSpPr>
          <p:cNvPr id="27651" name="文本框 6"/>
          <p:cNvSpPr txBox="1">
            <a:spLocks noChangeArrowheads="1"/>
          </p:cNvSpPr>
          <p:nvPr/>
        </p:nvSpPr>
        <p:spPr bwMode="auto">
          <a:xfrm>
            <a:off x="3167063" y="4500563"/>
            <a:ext cx="487362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钢筋焊接及验收规程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 JGJ18-2012 </a:t>
            </a:r>
            <a:r>
              <a:rPr lang="zh-CN" altLang="en-US">
                <a:latin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</a:rPr>
              <a:t>5.6.2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电渣压力焊接头弯折角度不得大于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度；接头处轴线偏移不得大于钢筋直径的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0.1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倍，且不得大于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2mm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pic>
        <p:nvPicPr>
          <p:cNvPr id="27652" name="图片 8" descr="第52次监理例会IMG_20151109_10272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225" y="2025650"/>
            <a:ext cx="230505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60800" y="404813"/>
            <a:ext cx="3243263" cy="4021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" name="椭圆 1"/>
          <p:cNvSpPr/>
          <p:nvPr/>
        </p:nvSpPr>
        <p:spPr>
          <a:xfrm>
            <a:off x="1350963" y="3038475"/>
            <a:ext cx="663575" cy="18573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7655" name="图片 7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6950" y="0"/>
            <a:ext cx="1389063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3"/>
          <p:cNvSpPr txBox="1">
            <a:spLocks noChangeArrowheads="1"/>
          </p:cNvSpPr>
          <p:nvPr/>
        </p:nvSpPr>
        <p:spPr bwMode="auto">
          <a:xfrm>
            <a:off x="242888" y="830263"/>
            <a:ext cx="3411537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/>
              <a:t>主次梁交接处，主梁两边未加附筋</a:t>
            </a:r>
            <a:endParaRPr lang="zh-CN" altLang="zh-CN"/>
          </a:p>
        </p:txBody>
      </p:sp>
      <p:sp>
        <p:nvSpPr>
          <p:cNvPr id="28675" name="文本框 6"/>
          <p:cNvSpPr txBox="1">
            <a:spLocks noChangeArrowheads="1"/>
          </p:cNvSpPr>
          <p:nvPr/>
        </p:nvSpPr>
        <p:spPr bwMode="auto">
          <a:xfrm>
            <a:off x="4157663" y="4364038"/>
            <a:ext cx="459105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16G101-1</a:t>
            </a:r>
            <a:r>
              <a:rPr lang="zh-CN" altLang="en-US">
                <a:latin typeface="微软雅黑" panose="020B0503020204020204" pitchFamily="34" charset="-122"/>
              </a:rPr>
              <a:t>图集</a:t>
            </a:r>
            <a:r>
              <a:rPr lang="en-US" altLang="zh-CN">
                <a:latin typeface="微软雅黑" panose="020B0503020204020204" pitchFamily="34" charset="-122"/>
              </a:rPr>
              <a:t>88</a:t>
            </a:r>
            <a:r>
              <a:rPr lang="zh-CN" altLang="en-US">
                <a:latin typeface="微软雅黑" panose="020B0503020204020204" pitchFamily="34" charset="-122"/>
              </a:rPr>
              <a:t>页及图纸设计要求：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主次梁交接处，主梁处除附加吊筋外，须每边另配置四根附加箍筋（见上图），箍筋规格同此处梁箍筋，间距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@50mm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pic>
        <p:nvPicPr>
          <p:cNvPr id="28676" name="图片 8" descr="第53次监理例会IMG_20151116_1108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2012950"/>
            <a:ext cx="3644900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7525" y="1228725"/>
            <a:ext cx="3725863" cy="300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图片 5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3"/>
          <p:cNvSpPr txBox="1">
            <a:spLocks noChangeArrowheads="1"/>
          </p:cNvSpPr>
          <p:nvPr/>
        </p:nvSpPr>
        <p:spPr bwMode="auto">
          <a:xfrm>
            <a:off x="242888" y="830263"/>
            <a:ext cx="2833687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/>
              <a:t>次梁上部钢筋锚固长度不足</a:t>
            </a:r>
            <a:endParaRPr lang="zh-CN" altLang="zh-CN"/>
          </a:p>
        </p:txBody>
      </p:sp>
      <p:sp>
        <p:nvSpPr>
          <p:cNvPr id="29699" name="文本框 6"/>
          <p:cNvSpPr txBox="1">
            <a:spLocks noChangeArrowheads="1"/>
          </p:cNvSpPr>
          <p:nvPr/>
        </p:nvSpPr>
        <p:spPr bwMode="auto">
          <a:xfrm>
            <a:off x="3260725" y="4794250"/>
            <a:ext cx="5014913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16G101-1</a:t>
            </a:r>
            <a:r>
              <a:rPr lang="zh-CN" altLang="en-US">
                <a:latin typeface="微软雅黑" panose="020B0503020204020204" pitchFamily="34" charset="-122"/>
              </a:rPr>
              <a:t>图集</a:t>
            </a:r>
            <a:r>
              <a:rPr lang="en-US" altLang="zh-CN">
                <a:latin typeface="微软雅黑" panose="020B0503020204020204" pitchFamily="34" charset="-122"/>
              </a:rPr>
              <a:t>89</a:t>
            </a:r>
            <a:r>
              <a:rPr lang="zh-CN" altLang="en-US">
                <a:latin typeface="微软雅黑" panose="020B0503020204020204" pitchFamily="34" charset="-122"/>
              </a:rPr>
              <a:t>页及图纸设计要求：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充分利用钢筋抗拉强度，次梁深入主梁的锚固长度不小于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0.6lab,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且伸入支座对边弯折；当满足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la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时可直锚。</a:t>
            </a:r>
          </a:p>
        </p:txBody>
      </p:sp>
      <p:pic>
        <p:nvPicPr>
          <p:cNvPr id="29700" name="图片 8" descr="第53次监理例会IMG_20151116_11134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413" y="1603375"/>
            <a:ext cx="2344737" cy="466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6263" y="133350"/>
            <a:ext cx="5632450" cy="338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6575" y="3562350"/>
            <a:ext cx="5672138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椭圆 9"/>
          <p:cNvSpPr/>
          <p:nvPr/>
        </p:nvSpPr>
        <p:spPr>
          <a:xfrm>
            <a:off x="828675" y="3548063"/>
            <a:ext cx="1446213" cy="124618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"/>
          <p:cNvSpPr txBox="1">
            <a:spLocks noChangeArrowheads="1"/>
          </p:cNvSpPr>
          <p:nvPr/>
        </p:nvSpPr>
        <p:spPr bwMode="auto">
          <a:xfrm>
            <a:off x="230188" y="1235075"/>
            <a:ext cx="27559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ea typeface="黑体" panose="02010609060101010101" pitchFamily="49" charset="-122"/>
              </a:rPr>
              <a:t>梁侧腰筋绑扎间距不符合要求</a:t>
            </a:r>
          </a:p>
        </p:txBody>
      </p:sp>
      <p:sp>
        <p:nvSpPr>
          <p:cNvPr id="30723" name="文本框 6"/>
          <p:cNvSpPr txBox="1">
            <a:spLocks noChangeArrowheads="1"/>
          </p:cNvSpPr>
          <p:nvPr/>
        </p:nvSpPr>
        <p:spPr bwMode="auto">
          <a:xfrm>
            <a:off x="3635375" y="4724400"/>
            <a:ext cx="4657725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16G101-1</a:t>
            </a:r>
            <a:r>
              <a:rPr lang="zh-CN" altLang="en-US">
                <a:latin typeface="微软雅黑" panose="020B0503020204020204" pitchFamily="34" charset="-122"/>
              </a:rPr>
              <a:t>图集第</a:t>
            </a:r>
            <a:r>
              <a:rPr lang="en-US" altLang="zh-CN">
                <a:latin typeface="微软雅黑" panose="020B0503020204020204" pitchFamily="34" charset="-122"/>
              </a:rPr>
              <a:t>90</a:t>
            </a:r>
            <a:r>
              <a:rPr lang="zh-CN" altLang="en-US">
                <a:latin typeface="微软雅黑" panose="020B0503020204020204" pitchFamily="34" charset="-122"/>
              </a:rPr>
              <a:t>页规定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梁侧面纵向构造筋（受扭纵筋），应根据梁有效高度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hw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进行等距布置，且纵向构造钢筋间距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≤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200mm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pic>
        <p:nvPicPr>
          <p:cNvPr id="30724" name="图片 7" descr="PIC_20151120_161918_1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2149475"/>
            <a:ext cx="2359025" cy="405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7288" y="1101725"/>
            <a:ext cx="4535487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7288" y="4025900"/>
            <a:ext cx="45354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图片 7" descr="QQ图片2016092009224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3"/>
          <p:cNvSpPr txBox="1">
            <a:spLocks noChangeArrowheads="1"/>
          </p:cNvSpPr>
          <p:nvPr/>
        </p:nvSpPr>
        <p:spPr bwMode="auto">
          <a:xfrm>
            <a:off x="230188" y="947738"/>
            <a:ext cx="2755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/>
              <a:t>柱子箍筋间距过大</a:t>
            </a:r>
            <a:endParaRPr lang="zh-CN" altLang="zh-CN"/>
          </a:p>
        </p:txBody>
      </p:sp>
      <p:sp>
        <p:nvSpPr>
          <p:cNvPr id="31747" name="文本框 6"/>
          <p:cNvSpPr txBox="1">
            <a:spLocks noChangeArrowheads="1"/>
          </p:cNvSpPr>
          <p:nvPr/>
        </p:nvSpPr>
        <p:spPr bwMode="auto">
          <a:xfrm>
            <a:off x="3117850" y="4437063"/>
            <a:ext cx="51260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混凝土结构工程施工质量验收规范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GB50204-2015</a:t>
            </a:r>
            <a:r>
              <a:rPr lang="zh-CN" altLang="en-US">
                <a:latin typeface="微软雅黑" panose="020B0503020204020204" pitchFamily="34" charset="-122"/>
              </a:rPr>
              <a:t>）表</a:t>
            </a:r>
            <a:r>
              <a:rPr lang="en-US" altLang="zh-CN">
                <a:latin typeface="微软雅黑" panose="020B0503020204020204" pitchFamily="34" charset="-122"/>
              </a:rPr>
              <a:t>5.5.3</a:t>
            </a:r>
            <a:r>
              <a:rPr lang="zh-CN" altLang="en-US">
                <a:latin typeface="微软雅黑" panose="020B0503020204020204" pitchFamily="34" charset="-122"/>
              </a:rPr>
              <a:t>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绑扎箍筋，其每档容许偏差不得大于</a:t>
            </a:r>
            <a:r>
              <a:rPr lang="en-US" altLang="zh-CN" u="sng">
                <a:latin typeface="仿宋" panose="02010609060101010101" pitchFamily="49" charset="-122"/>
                <a:ea typeface="仿宋" panose="02010609060101010101" pitchFamily="49" charset="-122"/>
              </a:rPr>
              <a:t>+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20mm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>
              <a:latin typeface="微软雅黑" panose="020B0503020204020204" pitchFamily="34" charset="-122"/>
            </a:endParaRPr>
          </a:p>
        </p:txBody>
      </p:sp>
      <p:pic>
        <p:nvPicPr>
          <p:cNvPr id="31748" name="Picture 26" descr="C:\Documents and Settings\Administrator\桌面\2015年11月29日\A1区钢筋质量\柱子箍筋间距大于设计要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73238"/>
            <a:ext cx="2198687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9438" y="1090613"/>
            <a:ext cx="5454650" cy="323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图片 5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100">
                <a:latin typeface="+mn-ea"/>
                <a:ea typeface="+mn-ea"/>
                <a:cs typeface="Times New Roman"/>
              </a:rPr>
              <a:t>A6</a:t>
            </a:r>
            <a:r>
              <a:rPr lang="zh-CN" altLang="en-US" kern="100">
                <a:latin typeface="+mn-ea"/>
                <a:ea typeface="+mn-ea"/>
                <a:cs typeface="Times New Roman"/>
              </a:rPr>
              <a:t>区检吊筋高度不够及吊筋鸭嘴长度不足</a:t>
            </a:r>
            <a:endParaRPr lang="zh-CN" altLang="zh-CN" kern="1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32771" name="文本框 6"/>
          <p:cNvSpPr txBox="1">
            <a:spLocks noChangeArrowheads="1"/>
          </p:cNvSpPr>
          <p:nvPr/>
        </p:nvSpPr>
        <p:spPr bwMode="auto">
          <a:xfrm>
            <a:off x="3968750" y="4143375"/>
            <a:ext cx="47688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16G101-1</a:t>
            </a:r>
            <a:r>
              <a:rPr lang="zh-CN" altLang="en-US">
                <a:latin typeface="微软雅黑" panose="020B0503020204020204" pitchFamily="34" charset="-122"/>
              </a:rPr>
              <a:t>图集第</a:t>
            </a:r>
            <a:r>
              <a:rPr lang="en-US" altLang="zh-CN">
                <a:latin typeface="微软雅黑" panose="020B0503020204020204" pitchFamily="34" charset="-122"/>
              </a:rPr>
              <a:t>88</a:t>
            </a:r>
            <a:r>
              <a:rPr lang="zh-CN" altLang="en-US">
                <a:latin typeface="微软雅黑" panose="020B0503020204020204" pitchFamily="34" charset="-122"/>
              </a:rPr>
              <a:t>页规定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吊筋上部平直段长度为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20d,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吊筋高度应符合上图。</a:t>
            </a:r>
            <a:endParaRPr lang="zh-CN" altLang="en-US">
              <a:latin typeface="微软雅黑" panose="020B0503020204020204" pitchFamily="34" charset="-122"/>
            </a:endParaRPr>
          </a:p>
        </p:txBody>
      </p:sp>
      <p:pic>
        <p:nvPicPr>
          <p:cNvPr id="32772" name="图片 5" descr="第67次监理例会IMG_20160321_093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338" y="2198688"/>
            <a:ext cx="3122612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11275"/>
            <a:ext cx="3317875" cy="250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2184400" y="3911600"/>
            <a:ext cx="928688" cy="84296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2775" name="图片 7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100">
                <a:latin typeface="+mn-ea"/>
                <a:ea typeface="+mn-ea"/>
                <a:cs typeface="Times New Roman"/>
              </a:rPr>
              <a:t>B7</a:t>
            </a:r>
            <a:r>
              <a:rPr lang="zh-CN" altLang="en-US" kern="100">
                <a:latin typeface="+mn-ea"/>
                <a:ea typeface="+mn-ea"/>
                <a:cs typeface="Times New Roman"/>
              </a:rPr>
              <a:t>区多处板筋起步离梁边间距大于</a:t>
            </a:r>
            <a:r>
              <a:rPr lang="en-US" altLang="zh-CN" kern="100">
                <a:latin typeface="+mn-ea"/>
                <a:ea typeface="+mn-ea"/>
                <a:cs typeface="Times New Roman"/>
              </a:rPr>
              <a:t>5</a:t>
            </a:r>
            <a:r>
              <a:rPr lang="zh-CN" altLang="en-US" kern="100">
                <a:latin typeface="+mn-ea"/>
                <a:ea typeface="+mn-ea"/>
                <a:cs typeface="Times New Roman"/>
              </a:rPr>
              <a:t>厘米问题</a:t>
            </a:r>
            <a:endParaRPr lang="zh-CN" altLang="zh-CN" kern="1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33795" name="文本框 6"/>
          <p:cNvSpPr txBox="1">
            <a:spLocks noChangeArrowheads="1"/>
          </p:cNvSpPr>
          <p:nvPr/>
        </p:nvSpPr>
        <p:spPr bwMode="auto">
          <a:xfrm>
            <a:off x="3292475" y="4678363"/>
            <a:ext cx="47704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11G101-1</a:t>
            </a:r>
            <a:r>
              <a:rPr lang="zh-CN" altLang="en-US">
                <a:latin typeface="微软雅黑" panose="020B0503020204020204" pitchFamily="34" charset="-122"/>
              </a:rPr>
              <a:t>图集第</a:t>
            </a:r>
            <a:r>
              <a:rPr lang="en-US" altLang="zh-CN">
                <a:latin typeface="微软雅黑" panose="020B0503020204020204" pitchFamily="34" charset="-122"/>
              </a:rPr>
              <a:t>92</a:t>
            </a:r>
            <a:r>
              <a:rPr lang="zh-CN" altLang="en-US">
                <a:latin typeface="微软雅黑" panose="020B0503020204020204" pitchFamily="34" charset="-122"/>
              </a:rPr>
              <a:t>页规定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有梁板自支座边起始位置为</a:t>
            </a:r>
            <a:r>
              <a:rPr lang="en-US" altLang="zh-CN">
                <a:latin typeface="微软雅黑" panose="020B0503020204020204" pitchFamily="34" charset="-122"/>
              </a:rPr>
              <a:t>1/2</a:t>
            </a:r>
            <a:r>
              <a:rPr lang="zh-CN" altLang="en-US">
                <a:latin typeface="微软雅黑" panose="020B0503020204020204" pitchFamily="34" charset="-122"/>
              </a:rPr>
              <a:t>板距，通常做法为</a:t>
            </a:r>
            <a:r>
              <a:rPr lang="en-US" altLang="zh-CN">
                <a:latin typeface="微软雅黑" panose="020B0503020204020204" pitchFamily="34" charset="-122"/>
              </a:rPr>
              <a:t>50mm</a:t>
            </a:r>
            <a:r>
              <a:rPr lang="zh-CN" altLang="en-US">
                <a:latin typeface="微软雅黑" panose="020B0503020204020204" pitchFamily="34" charset="-122"/>
              </a:rPr>
              <a:t>。</a:t>
            </a:r>
          </a:p>
        </p:txBody>
      </p:sp>
      <p:pic>
        <p:nvPicPr>
          <p:cNvPr id="33796" name="图片 5" descr="第67次监理例会IMG_20160321_0943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2028825"/>
            <a:ext cx="2435225" cy="432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1963" y="2028825"/>
            <a:ext cx="5849937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箭头连接符 8"/>
          <p:cNvCxnSpPr/>
          <p:nvPr/>
        </p:nvCxnSpPr>
        <p:spPr>
          <a:xfrm flipV="1">
            <a:off x="1160463" y="4178300"/>
            <a:ext cx="347662" cy="55563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799" name="图片 7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38A47D-63DF-4EB2-98AA-AA9E9FBDE866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9219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7172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94C52E18-92C5-418E-AB54-430845BD74D5}" type="slidenum">
              <a:rPr lang="zh-CN" altLang="en-US">
                <a:solidFill>
                  <a:schemeClr val="bg1"/>
                </a:solidFill>
              </a:rPr>
              <a:pPr/>
              <a:t>3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7173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Box 8"/>
          <p:cNvSpPr txBox="1">
            <a:spLocks noChangeArrowheads="1"/>
          </p:cNvSpPr>
          <p:nvPr/>
        </p:nvSpPr>
        <p:spPr bwMode="auto">
          <a:xfrm>
            <a:off x="642938" y="1571625"/>
            <a:ext cx="615950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/>
              <a:t>建设工程监理规范</a:t>
            </a:r>
          </a:p>
        </p:txBody>
      </p:sp>
      <p:pic>
        <p:nvPicPr>
          <p:cNvPr id="7176" name="图片 9" descr="微信截图_2017011211391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0"/>
            <a:ext cx="4159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图片 10" descr="微信截图_2017011211400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143000"/>
            <a:ext cx="303530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图片 11" descr="微信截图_2017011211414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928813"/>
            <a:ext cx="4881563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图片 12" descr="微信截图_2017011211433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143500"/>
            <a:ext cx="3582988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100">
                <a:latin typeface="+mn-ea"/>
                <a:ea typeface="+mn-ea"/>
                <a:cs typeface="Times New Roman"/>
              </a:rPr>
              <a:t>B3</a:t>
            </a:r>
            <a:r>
              <a:rPr lang="zh-CN" altLang="en-US" kern="100">
                <a:latin typeface="+mn-ea"/>
                <a:ea typeface="+mn-ea"/>
                <a:cs typeface="Times New Roman"/>
              </a:rPr>
              <a:t>区地下室顶板多处梁柱核心箍缺少</a:t>
            </a:r>
            <a:endParaRPr lang="zh-CN" altLang="zh-CN" kern="1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34819" name="文本框 6"/>
          <p:cNvSpPr txBox="1">
            <a:spLocks noChangeArrowheads="1"/>
          </p:cNvSpPr>
          <p:nvPr/>
        </p:nvSpPr>
        <p:spPr bwMode="auto">
          <a:xfrm>
            <a:off x="2890838" y="5584825"/>
            <a:ext cx="51927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16G101-1</a:t>
            </a:r>
            <a:r>
              <a:rPr lang="zh-CN" altLang="en-US">
                <a:latin typeface="微软雅黑" panose="020B0503020204020204" pitchFamily="34" charset="-122"/>
              </a:rPr>
              <a:t>第</a:t>
            </a:r>
            <a:r>
              <a:rPr lang="en-US" altLang="zh-CN">
                <a:latin typeface="微软雅黑" panose="020B0503020204020204" pitchFamily="34" charset="-122"/>
              </a:rPr>
              <a:t>65</a:t>
            </a:r>
            <a:r>
              <a:rPr lang="zh-CN" altLang="en-US">
                <a:latin typeface="微软雅黑" panose="020B0503020204020204" pitchFamily="34" charset="-122"/>
              </a:rPr>
              <a:t>页规定：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柱核心箍筋应按上图进行加密布设，不得遗漏，以起到强柱、强节点的要求</a:t>
            </a:r>
            <a:r>
              <a:rPr lang="zh-CN" altLang="en-US">
                <a:latin typeface="微软雅黑" panose="020B0503020204020204" pitchFamily="34" charset="-122"/>
              </a:rPr>
              <a:t>。</a:t>
            </a:r>
          </a:p>
        </p:txBody>
      </p:sp>
      <p:pic>
        <p:nvPicPr>
          <p:cNvPr id="34820" name="图片 5" descr="IMG_20160405_08583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588" y="2047875"/>
            <a:ext cx="2327275" cy="413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6413" y="0"/>
            <a:ext cx="2341562" cy="594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图片 5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9813" y="0"/>
            <a:ext cx="13890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>
                <a:latin typeface="+mn-ea"/>
                <a:ea typeface="+mn-ea"/>
                <a:cs typeface="Times New Roman"/>
              </a:rPr>
              <a:t>抗扭钢筋的锚固长度在施工时必须要注意，长度不足的必须进行处理</a:t>
            </a:r>
            <a:endParaRPr lang="zh-CN" altLang="zh-CN" kern="1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35843" name="文本框 6"/>
          <p:cNvSpPr txBox="1">
            <a:spLocks noChangeArrowheads="1"/>
          </p:cNvSpPr>
          <p:nvPr/>
        </p:nvSpPr>
        <p:spPr bwMode="auto">
          <a:xfrm>
            <a:off x="3632200" y="5719763"/>
            <a:ext cx="47704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16G101-1</a:t>
            </a:r>
            <a:r>
              <a:rPr lang="zh-CN" altLang="en-US">
                <a:latin typeface="微软雅黑" panose="020B0503020204020204" pitchFamily="34" charset="-122"/>
              </a:rPr>
              <a:t>第</a:t>
            </a:r>
            <a:r>
              <a:rPr lang="en-US" altLang="zh-CN">
                <a:latin typeface="微软雅黑" panose="020B0503020204020204" pitchFamily="34" charset="-122"/>
              </a:rPr>
              <a:t>90</a:t>
            </a:r>
            <a:r>
              <a:rPr lang="zh-CN" altLang="en-US">
                <a:latin typeface="微软雅黑" panose="020B0503020204020204" pitchFamily="34" charset="-122"/>
              </a:rPr>
              <a:t>页规定：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梁侧面受扭纵筋锚固方式砼框架梁下部纵筋，即上图。</a:t>
            </a:r>
          </a:p>
        </p:txBody>
      </p:sp>
      <p:pic>
        <p:nvPicPr>
          <p:cNvPr id="35844" name="图片 5" descr="IMG_20160509_1625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39925"/>
            <a:ext cx="24638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椭圆 6"/>
          <p:cNvSpPr>
            <a:spLocks noChangeArrowheads="1"/>
          </p:cNvSpPr>
          <p:nvPr/>
        </p:nvSpPr>
        <p:spPr bwMode="auto">
          <a:xfrm>
            <a:off x="1027113" y="2771775"/>
            <a:ext cx="695325" cy="212883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35846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0750" y="3740150"/>
            <a:ext cx="5114925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2813" y="947738"/>
            <a:ext cx="5122862" cy="277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图片 8" descr="QQ图片2016092009224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288" y="-36513"/>
            <a:ext cx="1389062" cy="936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100">
                <a:latin typeface="+mn-ea"/>
                <a:ea typeface="+mn-ea"/>
                <a:cs typeface="Times New Roman"/>
              </a:rPr>
              <a:t>A</a:t>
            </a:r>
            <a:r>
              <a:rPr lang="zh-CN" altLang="en-US" kern="100">
                <a:latin typeface="+mn-ea"/>
                <a:ea typeface="+mn-ea"/>
                <a:cs typeface="Times New Roman"/>
              </a:rPr>
              <a:t>塔</a:t>
            </a:r>
            <a:r>
              <a:rPr lang="en-US" altLang="zh-CN" kern="100">
                <a:latin typeface="+mn-ea"/>
                <a:ea typeface="+mn-ea"/>
                <a:cs typeface="Times New Roman"/>
              </a:rPr>
              <a:t>15</a:t>
            </a:r>
            <a:r>
              <a:rPr lang="zh-CN" altLang="en-US" kern="100">
                <a:latin typeface="+mn-ea"/>
                <a:ea typeface="+mn-ea"/>
                <a:cs typeface="Times New Roman"/>
              </a:rPr>
              <a:t>层楼梯柱钢筋长度不足，搭接长度不足</a:t>
            </a:r>
            <a:endParaRPr lang="zh-CN" altLang="zh-CN" kern="1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36867" name="文本框 6"/>
          <p:cNvSpPr txBox="1">
            <a:spLocks noChangeArrowheads="1"/>
          </p:cNvSpPr>
          <p:nvPr/>
        </p:nvSpPr>
        <p:spPr bwMode="auto">
          <a:xfrm>
            <a:off x="3630613" y="5013325"/>
            <a:ext cx="53530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16G101-1</a:t>
            </a:r>
            <a:r>
              <a:rPr lang="zh-CN" altLang="en-US">
                <a:latin typeface="微软雅黑" panose="020B0503020204020204" pitchFamily="34" charset="-122"/>
              </a:rPr>
              <a:t>第</a:t>
            </a:r>
            <a:r>
              <a:rPr lang="en-US" altLang="zh-CN">
                <a:latin typeface="微软雅黑" panose="020B0503020204020204" pitchFamily="34" charset="-122"/>
              </a:rPr>
              <a:t>68</a:t>
            </a:r>
            <a:r>
              <a:rPr lang="zh-CN" altLang="en-US">
                <a:latin typeface="微软雅黑" panose="020B0503020204020204" pitchFamily="34" charset="-122"/>
              </a:rPr>
              <a:t>页规定：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抗震楼梯梯柱应伸至柱顶，且≥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0.5labE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后弯锚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12d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pic>
        <p:nvPicPr>
          <p:cNvPr id="36868" name="图片 5" descr="IMG_20160704_15555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1898650"/>
            <a:ext cx="3073400" cy="439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7088" y="1441450"/>
            <a:ext cx="5616575" cy="299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图片 9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288" y="15875"/>
            <a:ext cx="13890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74725"/>
            <a:ext cx="2982912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100">
                <a:latin typeface="+mn-ea"/>
                <a:ea typeface="+mn-ea"/>
                <a:cs typeface="Times New Roman"/>
              </a:rPr>
              <a:t>A</a:t>
            </a:r>
            <a:r>
              <a:rPr lang="zh-CN" altLang="en-US" kern="100">
                <a:latin typeface="+mn-ea"/>
                <a:ea typeface="+mn-ea"/>
                <a:cs typeface="Times New Roman"/>
              </a:rPr>
              <a:t>塔七层墙柱钢筋偏位严重</a:t>
            </a:r>
            <a:endParaRPr lang="zh-CN" altLang="zh-CN" kern="1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37891" name="文本框 6"/>
          <p:cNvSpPr txBox="1">
            <a:spLocks noChangeArrowheads="1"/>
          </p:cNvSpPr>
          <p:nvPr/>
        </p:nvSpPr>
        <p:spPr bwMode="auto">
          <a:xfrm>
            <a:off x="3184525" y="4900613"/>
            <a:ext cx="58515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混凝土结构工程施工质量验收规范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GB50204-2015</a:t>
            </a:r>
            <a:r>
              <a:rPr lang="zh-CN" altLang="en-US">
                <a:latin typeface="微软雅黑" panose="020B0503020204020204" pitchFamily="34" charset="-122"/>
              </a:rPr>
              <a:t>）</a:t>
            </a:r>
            <a:r>
              <a:rPr lang="zh-CN" altLang="en-US" smtClean="0">
                <a:latin typeface="微软雅黑" panose="020B0503020204020204" pitchFamily="34" charset="-122"/>
              </a:rPr>
              <a:t>表</a:t>
            </a:r>
            <a:r>
              <a:rPr lang="en-US" altLang="zh-CN" smtClean="0">
                <a:latin typeface="微软雅黑" panose="020B0503020204020204" pitchFamily="34" charset="-122"/>
              </a:rPr>
              <a:t>5.5.3</a:t>
            </a:r>
            <a:r>
              <a:rPr lang="zh-CN" altLang="en-US" smtClean="0">
                <a:latin typeface="微软雅黑" panose="020B0503020204020204" pitchFamily="34" charset="-122"/>
              </a:rPr>
              <a:t>规</a:t>
            </a:r>
            <a:r>
              <a:rPr lang="zh-CN" altLang="en-US">
                <a:latin typeface="微软雅黑" panose="020B0503020204020204" pitchFamily="34" charset="-122"/>
              </a:rPr>
              <a:t>定</a:t>
            </a:r>
            <a:r>
              <a:rPr lang="en-US" altLang="zh-CN">
                <a:latin typeface="微软雅黑" panose="020B0503020204020204" pitchFamily="34" charset="-122"/>
              </a:rPr>
              <a:t>:</a:t>
            </a: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墙、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柱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钢筋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位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置容许偏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差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±5mm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内</a:t>
            </a:r>
            <a:r>
              <a:rPr lang="zh-CN" altLang="en-US">
                <a:latin typeface="微软雅黑" panose="020B0503020204020204" pitchFamily="34" charset="-122"/>
              </a:rPr>
              <a:t>。</a:t>
            </a:r>
          </a:p>
        </p:txBody>
      </p:sp>
      <p:pic>
        <p:nvPicPr>
          <p:cNvPr id="37892" name="图片 5" descr="IMG_20160418_1038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1622425"/>
            <a:ext cx="2517775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椭圆 16"/>
          <p:cNvSpPr/>
          <p:nvPr/>
        </p:nvSpPr>
        <p:spPr>
          <a:xfrm>
            <a:off x="822325" y="4354513"/>
            <a:ext cx="833438" cy="120491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7895" name="图片 7" descr="QQ图片2016092009224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5363" y="19050"/>
            <a:ext cx="1389062" cy="104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84525" y="1045227"/>
            <a:ext cx="5712183" cy="370198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19872" y="2060848"/>
            <a:ext cx="5314553" cy="3600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内容占位符 5" descr="IMG_20150914_16422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87575"/>
            <a:ext cx="3595688" cy="357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文本框 3"/>
          <p:cNvSpPr txBox="1">
            <a:spLocks noChangeArrowheads="1"/>
          </p:cNvSpPr>
          <p:nvPr/>
        </p:nvSpPr>
        <p:spPr bwMode="auto">
          <a:xfrm>
            <a:off x="231775" y="1335088"/>
            <a:ext cx="35417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/>
              <a:t>桩顶破凿高度低于</a:t>
            </a:r>
            <a:r>
              <a:rPr lang="en-US" altLang="zh-CN"/>
              <a:t>50mm</a:t>
            </a:r>
            <a:endParaRPr lang="zh-CN" altLang="en-US"/>
          </a:p>
        </p:txBody>
      </p:sp>
      <p:sp>
        <p:nvSpPr>
          <p:cNvPr id="38916" name="文本框 6"/>
          <p:cNvSpPr txBox="1">
            <a:spLocks noChangeArrowheads="1"/>
          </p:cNvSpPr>
          <p:nvPr/>
        </p:nvSpPr>
        <p:spPr bwMode="auto">
          <a:xfrm>
            <a:off x="4105275" y="5337175"/>
            <a:ext cx="4903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000"/>
              <a:t>根据</a:t>
            </a:r>
            <a:r>
              <a:rPr lang="en-US" altLang="zh-CN" sz="2000"/>
              <a:t>16G101-3</a:t>
            </a:r>
            <a:r>
              <a:rPr lang="zh-CN" altLang="en-US" sz="2000"/>
              <a:t>第</a:t>
            </a:r>
            <a:r>
              <a:rPr lang="en-US" altLang="zh-CN" sz="2000"/>
              <a:t>102</a:t>
            </a:r>
            <a:r>
              <a:rPr lang="zh-CN" altLang="en-US" sz="2000"/>
              <a:t>页规定：</a:t>
            </a:r>
            <a:endParaRPr lang="en-US" altLang="zh-CN" sz="2000"/>
          </a:p>
          <a:p>
            <a:pPr eaLnBrk="1" hangingPunct="1"/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灌注桩桩顶嵌入承台长度不小于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50mm.</a:t>
            </a: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382713" y="4070350"/>
            <a:ext cx="1687512" cy="10636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918" name="矩形 7"/>
          <p:cNvSpPr>
            <a:spLocks noChangeArrowheads="1"/>
          </p:cNvSpPr>
          <p:nvPr/>
        </p:nvSpPr>
        <p:spPr bwMode="auto">
          <a:xfrm>
            <a:off x="279400" y="949325"/>
            <a:ext cx="1339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</p:txBody>
      </p:sp>
      <p:pic>
        <p:nvPicPr>
          <p:cNvPr id="3891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4325" y="26988"/>
            <a:ext cx="247015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9900" y="2819400"/>
            <a:ext cx="2189163" cy="1743075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12" name="直接连接符 11"/>
          <p:cNvCxnSpPr/>
          <p:nvPr/>
        </p:nvCxnSpPr>
        <p:spPr>
          <a:xfrm>
            <a:off x="7229475" y="3357563"/>
            <a:ext cx="16351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7296150" y="3606800"/>
            <a:ext cx="1236663" cy="111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923" name="图片 10" descr="QQ图片2016092009224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4284663" y="765175"/>
            <a:ext cx="2309812" cy="5540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3"/>
          <p:cNvSpPr txBox="1">
            <a:spLocks noChangeArrowheads="1"/>
          </p:cNvSpPr>
          <p:nvPr/>
        </p:nvSpPr>
        <p:spPr bwMode="auto">
          <a:xfrm>
            <a:off x="231775" y="1335088"/>
            <a:ext cx="35417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/>
              <a:t>B</a:t>
            </a:r>
            <a:r>
              <a:rPr lang="zh-CN" altLang="en-US"/>
              <a:t>区地下二次构造柱钢筋搭接长度不满足要求</a:t>
            </a:r>
          </a:p>
        </p:txBody>
      </p:sp>
      <p:sp>
        <p:nvSpPr>
          <p:cNvPr id="39939" name="文本框 6"/>
          <p:cNvSpPr txBox="1">
            <a:spLocks noChangeArrowheads="1"/>
          </p:cNvSpPr>
          <p:nvPr/>
        </p:nvSpPr>
        <p:spPr bwMode="auto">
          <a:xfrm>
            <a:off x="4211638" y="5289550"/>
            <a:ext cx="45370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000"/>
              <a:t>根据</a:t>
            </a:r>
            <a:r>
              <a:rPr lang="en-US" altLang="zh-CN" sz="2000"/>
              <a:t>11G329-2</a:t>
            </a:r>
            <a:r>
              <a:rPr lang="zh-CN" altLang="en-US" sz="2000"/>
              <a:t>图集第</a:t>
            </a:r>
            <a:r>
              <a:rPr lang="en-US" altLang="zh-CN" sz="2000"/>
              <a:t>11</a:t>
            </a:r>
            <a:r>
              <a:rPr lang="zh-CN" altLang="en-US" sz="2000"/>
              <a:t>页规定：</a:t>
            </a:r>
            <a:endParaRPr lang="en-US" altLang="zh-CN" sz="2000"/>
          </a:p>
          <a:p>
            <a:pPr eaLnBrk="1" hangingPunct="1"/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构造柱搭接长度为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1.2la(la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长度见表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7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</p:txBody>
      </p:sp>
      <p:sp>
        <p:nvSpPr>
          <p:cNvPr id="39940" name="矩形 7"/>
          <p:cNvSpPr>
            <a:spLocks noChangeArrowheads="1"/>
          </p:cNvSpPr>
          <p:nvPr/>
        </p:nvSpPr>
        <p:spPr bwMode="auto">
          <a:xfrm>
            <a:off x="279400" y="949325"/>
            <a:ext cx="1339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</p:txBody>
      </p:sp>
      <p:pic>
        <p:nvPicPr>
          <p:cNvPr id="39941" name="图片 10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25" descr="C:\Documents and Settings\Administrator\桌面\QQ图片201609271144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400" y="1893888"/>
            <a:ext cx="3044825" cy="427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1113" y="1484313"/>
            <a:ext cx="4927600" cy="337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直接连接符 14"/>
          <p:cNvCxnSpPr/>
          <p:nvPr/>
        </p:nvCxnSpPr>
        <p:spPr>
          <a:xfrm>
            <a:off x="4356100" y="4508500"/>
            <a:ext cx="38877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5"/>
          <p:cNvSpPr>
            <a:spLocks noChangeArrowheads="1"/>
          </p:cNvSpPr>
          <p:nvPr/>
        </p:nvSpPr>
        <p:spPr bwMode="auto">
          <a:xfrm>
            <a:off x="3285644" y="2674785"/>
            <a:ext cx="2759192" cy="917500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/>
              <a:t>模 板 工 程</a:t>
            </a:r>
            <a:endParaRPr lang="zh-CN" altLang="en-US" sz="2800" dirty="0"/>
          </a:p>
        </p:txBody>
      </p:sp>
      <p:pic>
        <p:nvPicPr>
          <p:cNvPr id="40965" name="图片 2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3"/>
          <p:cNvSpPr txBox="1">
            <a:spLocks noChangeArrowheads="1"/>
          </p:cNvSpPr>
          <p:nvPr/>
        </p:nvSpPr>
        <p:spPr bwMode="auto">
          <a:xfrm>
            <a:off x="242888" y="830263"/>
            <a:ext cx="365601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模板支架其</a:t>
            </a:r>
            <a:r>
              <a:rPr lang="en-US" altLang="zh-CN">
                <a:latin typeface="微软雅黑" panose="020B0503020204020204" pitchFamily="34" charset="-122"/>
              </a:rPr>
              <a:t>U</a:t>
            </a:r>
            <a:r>
              <a:rPr lang="zh-CN" altLang="en-US">
                <a:latin typeface="微软雅黑" panose="020B0503020204020204" pitchFamily="34" charset="-122"/>
              </a:rPr>
              <a:t>形托伸出钢管顶部超过</a:t>
            </a:r>
            <a:r>
              <a:rPr lang="en-US" altLang="zh-CN">
                <a:latin typeface="微软雅黑" panose="020B0503020204020204" pitchFamily="34" charset="-122"/>
              </a:rPr>
              <a:t>200mm.</a:t>
            </a:r>
          </a:p>
        </p:txBody>
      </p:sp>
      <p:sp>
        <p:nvSpPr>
          <p:cNvPr id="41987" name="文本框 6"/>
          <p:cNvSpPr txBox="1">
            <a:spLocks noChangeArrowheads="1"/>
          </p:cNvSpPr>
          <p:nvPr/>
        </p:nvSpPr>
        <p:spPr bwMode="auto">
          <a:xfrm>
            <a:off x="3398838" y="4584700"/>
            <a:ext cx="5626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建筑施工模版安全技术规范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JGJ162-2008</a:t>
            </a:r>
            <a:r>
              <a:rPr lang="zh-CN" altLang="en-US">
                <a:latin typeface="微软雅黑" panose="020B0503020204020204" pitchFamily="34" charset="-122"/>
              </a:rPr>
              <a:t>）第</a:t>
            </a:r>
            <a:r>
              <a:rPr lang="en-US" altLang="zh-CN">
                <a:latin typeface="微软雅黑" panose="020B0503020204020204" pitchFamily="34" charset="-122"/>
              </a:rPr>
              <a:t>6.1.9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U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形支托其螺杆伸出钢管顶部不得大于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200mm</a:t>
            </a:r>
            <a:r>
              <a:rPr lang="zh-CN" altLang="en-US">
                <a:latin typeface="微软雅黑" panose="020B0503020204020204" pitchFamily="34" charset="-122"/>
              </a:rPr>
              <a:t>。</a:t>
            </a:r>
          </a:p>
        </p:txBody>
      </p:sp>
      <p:pic>
        <p:nvPicPr>
          <p:cNvPr id="41988" name="图片 4" descr="IMG_20151018_09473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950" y="1517650"/>
            <a:ext cx="2547938" cy="471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/>
          </a:blip>
          <a:srcRect l="57628" t="2651" r="3300" b="9857"/>
          <a:stretch/>
        </p:blipFill>
        <p:spPr>
          <a:xfrm>
            <a:off x="4013257" y="447048"/>
            <a:ext cx="2402571" cy="4137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529822" y="1001863"/>
            <a:ext cx="2113793" cy="3599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椭圆 2"/>
          <p:cNvSpPr/>
          <p:nvPr/>
        </p:nvSpPr>
        <p:spPr>
          <a:xfrm>
            <a:off x="1065213" y="3052763"/>
            <a:ext cx="1582737" cy="18986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1992" name="图片 13" descr="QQ图片2016092009224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29488" y="26988"/>
            <a:ext cx="1512887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3"/>
          <p:cNvSpPr txBox="1">
            <a:spLocks noChangeArrowheads="1"/>
          </p:cNvSpPr>
          <p:nvPr/>
        </p:nvSpPr>
        <p:spPr bwMode="auto">
          <a:xfrm>
            <a:off x="230188" y="947738"/>
            <a:ext cx="29829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/>
              <a:t>多处扣件螺栓未拧紧</a:t>
            </a:r>
            <a:endParaRPr lang="zh-CN" altLang="zh-CN"/>
          </a:p>
        </p:txBody>
      </p:sp>
      <p:sp>
        <p:nvSpPr>
          <p:cNvPr id="43011" name="文本框 6"/>
          <p:cNvSpPr txBox="1">
            <a:spLocks noChangeArrowheads="1"/>
          </p:cNvSpPr>
          <p:nvPr/>
        </p:nvSpPr>
        <p:spPr bwMode="auto">
          <a:xfrm>
            <a:off x="3292475" y="4678363"/>
            <a:ext cx="47704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武汉市建设工程安全文明施工标准化指导手册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第</a:t>
            </a:r>
            <a:r>
              <a:rPr lang="en-US" altLang="zh-CN">
                <a:latin typeface="微软雅黑" panose="020B0503020204020204" pitchFamily="34" charset="-122"/>
              </a:rPr>
              <a:t>84</a:t>
            </a:r>
            <a:r>
              <a:rPr lang="zh-CN" altLang="en-US">
                <a:latin typeface="微软雅黑" panose="020B0503020204020204" pitchFamily="34" charset="-122"/>
              </a:rPr>
              <a:t>页模版架体构造规定：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扣件螺栓的紧固力矩应为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40~65N.m</a:t>
            </a:r>
            <a:r>
              <a:rPr lang="zh-CN" altLang="en-US">
                <a:latin typeface="微软雅黑" panose="020B0503020204020204" pitchFamily="34" charset="-122"/>
              </a:rPr>
              <a:t>。</a:t>
            </a:r>
          </a:p>
        </p:txBody>
      </p:sp>
      <p:pic>
        <p:nvPicPr>
          <p:cNvPr id="43012" name="图片 7" descr="IMG_20151201_1021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1724025"/>
            <a:ext cx="2640012" cy="436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/>
          </a:blip>
          <a:srcRect r="1752" b="10053"/>
          <a:stretch/>
        </p:blipFill>
        <p:spPr>
          <a:xfrm>
            <a:off x="4261978" y="410241"/>
            <a:ext cx="2703791" cy="4267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4" name="图片 7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100">
                <a:latin typeface="+mn-ea"/>
                <a:ea typeface="+mn-ea"/>
                <a:cs typeface="Times New Roman"/>
              </a:rPr>
              <a:t>TB</a:t>
            </a:r>
            <a:r>
              <a:rPr lang="zh-CN" altLang="en-US" kern="100">
                <a:latin typeface="+mn-ea"/>
                <a:ea typeface="+mn-ea"/>
                <a:cs typeface="Times New Roman"/>
              </a:rPr>
              <a:t>十六层扫地杆缺失，立杆间距较大</a:t>
            </a:r>
            <a:endParaRPr lang="zh-CN" altLang="zh-CN" kern="1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44035" name="文本框 6"/>
          <p:cNvSpPr txBox="1">
            <a:spLocks noChangeArrowheads="1"/>
          </p:cNvSpPr>
          <p:nvPr/>
        </p:nvSpPr>
        <p:spPr bwMode="auto">
          <a:xfrm>
            <a:off x="3213100" y="4483100"/>
            <a:ext cx="5535613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建筑施工模版安全技术规范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JGJ162-2008</a:t>
            </a:r>
            <a:r>
              <a:rPr lang="zh-CN" altLang="en-US">
                <a:latin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</a:rPr>
              <a:t>6.1.9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   模版支架“在立柱距地面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200mm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高处，沿纵横水平方向应按纵下横上的程序设扫地杆” ，此条为强条。</a:t>
            </a:r>
            <a:endParaRPr lang="zh-CN" altLang="en-US">
              <a:latin typeface="微软雅黑" panose="020B0503020204020204" pitchFamily="34" charset="-122"/>
            </a:endParaRPr>
          </a:p>
        </p:txBody>
      </p:sp>
      <p:pic>
        <p:nvPicPr>
          <p:cNvPr id="44036" name="Picture 24" descr="C:\Documents and Settings\Administrator\桌面\QQ图片201608301113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650" y="1973263"/>
            <a:ext cx="2501900" cy="433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270000"/>
            <a:ext cx="50292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3629025" y="1593850"/>
            <a:ext cx="45164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352800" y="1973263"/>
            <a:ext cx="16271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040" name="图片 7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F1C47E-05A0-4DF3-88FF-1DAA93DC9F45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10243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8196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B660BC6D-FB28-48C0-AE81-C3D407DB2AB4}" type="slidenum">
              <a:rPr lang="zh-CN" altLang="en-US">
                <a:solidFill>
                  <a:schemeClr val="bg1"/>
                </a:solidFill>
              </a:rPr>
              <a:pPr/>
              <a:t>4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8197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Box 8"/>
          <p:cNvSpPr txBox="1">
            <a:spLocks noChangeArrowheads="1"/>
          </p:cNvSpPr>
          <p:nvPr/>
        </p:nvSpPr>
        <p:spPr bwMode="auto">
          <a:xfrm>
            <a:off x="642938" y="1571625"/>
            <a:ext cx="615950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/>
              <a:t>建设工程监理规范</a:t>
            </a:r>
          </a:p>
        </p:txBody>
      </p:sp>
      <p:pic>
        <p:nvPicPr>
          <p:cNvPr id="8200" name="图片 9" descr="微信截图_2017011211465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0188" y="1143000"/>
            <a:ext cx="765175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图片 10" descr="微信截图_2017011211475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0188" y="1857375"/>
            <a:ext cx="54292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图片 11" descr="微信截图_2017011211493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0188" y="3500438"/>
            <a:ext cx="72866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椭圆形标注 12"/>
          <p:cNvSpPr/>
          <p:nvPr/>
        </p:nvSpPr>
        <p:spPr>
          <a:xfrm>
            <a:off x="7015154" y="1928802"/>
            <a:ext cx="2128846" cy="1255590"/>
          </a:xfrm>
          <a:prstGeom prst="wedgeEllipseCallout">
            <a:avLst>
              <a:gd name="adj1" fmla="val -32956"/>
              <a:gd name="adj2" fmla="val 94281"/>
            </a:avLst>
          </a:prstGeom>
          <a:noFill/>
          <a:ln w="9525">
            <a:gradFill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tx1"/>
                </a:solidFill>
              </a:rPr>
              <a:t>特别强调必须取得施工许可证或政府许可文件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3"/>
          <p:cNvSpPr txBox="1">
            <a:spLocks noChangeArrowheads="1"/>
          </p:cNvSpPr>
          <p:nvPr/>
        </p:nvSpPr>
        <p:spPr bwMode="auto">
          <a:xfrm>
            <a:off x="242888" y="830263"/>
            <a:ext cx="3127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模版拼缝不严</a:t>
            </a:r>
            <a:r>
              <a:rPr lang="en-US" altLang="zh-CN">
                <a:latin typeface="微软雅黑" panose="020B0503020204020204" pitchFamily="34" charset="-122"/>
              </a:rPr>
              <a:t>,</a:t>
            </a:r>
            <a:r>
              <a:rPr lang="zh-CN" altLang="en-US">
                <a:latin typeface="微软雅黑" panose="020B0503020204020204" pitchFamily="34" charset="-122"/>
              </a:rPr>
              <a:t>拼缝大于</a:t>
            </a:r>
            <a:r>
              <a:rPr lang="en-US" altLang="zh-CN">
                <a:latin typeface="微软雅黑" panose="020B0503020204020204" pitchFamily="34" charset="-122"/>
              </a:rPr>
              <a:t>2mm</a:t>
            </a:r>
            <a:r>
              <a:rPr lang="zh-CN" altLang="en-US">
                <a:latin typeface="微软雅黑" panose="020B0503020204020204" pitchFamily="34" charset="-122"/>
              </a:rPr>
              <a:t>。</a:t>
            </a:r>
            <a:endParaRPr lang="en-US" altLang="zh-CN">
              <a:latin typeface="微软雅黑" panose="020B0503020204020204" pitchFamily="34" charset="-122"/>
            </a:endParaRPr>
          </a:p>
        </p:txBody>
      </p:sp>
      <p:sp>
        <p:nvSpPr>
          <p:cNvPr id="45059" name="文本框 6"/>
          <p:cNvSpPr txBox="1">
            <a:spLocks noChangeArrowheads="1"/>
          </p:cNvSpPr>
          <p:nvPr/>
        </p:nvSpPr>
        <p:spPr bwMode="auto">
          <a:xfrm>
            <a:off x="3787775" y="4886325"/>
            <a:ext cx="48212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混凝土结构工程施工质量验收规范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GB50204-2015</a:t>
            </a:r>
            <a:r>
              <a:rPr lang="zh-CN" altLang="en-US">
                <a:latin typeface="微软雅黑" panose="020B0503020204020204" pitchFamily="34" charset="-122"/>
              </a:rPr>
              <a:t>）表</a:t>
            </a:r>
            <a:r>
              <a:rPr lang="en-US" altLang="zh-CN">
                <a:latin typeface="微软雅黑" panose="020B0503020204020204" pitchFamily="34" charset="-122"/>
              </a:rPr>
              <a:t>4.2.10</a:t>
            </a:r>
            <a:r>
              <a:rPr lang="zh-CN" altLang="en-US">
                <a:latin typeface="微软雅黑" panose="020B0503020204020204" pitchFamily="34" charset="-122"/>
              </a:rPr>
              <a:t>中规定：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相邻模版表面高差不超过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2mm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pic>
        <p:nvPicPr>
          <p:cNvPr id="45060" name="图片 5" descr="QQ图片201511031926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913" y="1768475"/>
            <a:ext cx="256222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7775" y="1358900"/>
            <a:ext cx="5356225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749300" y="3500438"/>
            <a:ext cx="2022475" cy="86518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5063" name="图片 7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>
                <a:latin typeface="+mn-ea"/>
                <a:ea typeface="+mn-ea"/>
                <a:cs typeface="Times New Roman"/>
              </a:rPr>
              <a:t>核心筒剪力墙使用的模板未经清理和涂刷脱模剂</a:t>
            </a:r>
            <a:endParaRPr lang="zh-CN" altLang="zh-CN" kern="1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46083" name="文本框 6"/>
          <p:cNvSpPr txBox="1">
            <a:spLocks noChangeArrowheads="1"/>
          </p:cNvSpPr>
          <p:nvPr/>
        </p:nvSpPr>
        <p:spPr bwMode="auto">
          <a:xfrm>
            <a:off x="3478213" y="4813300"/>
            <a:ext cx="49958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混凝土结构工程施工质量验收规范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GB50204-2015</a:t>
            </a:r>
            <a:r>
              <a:rPr lang="zh-CN" altLang="en-US">
                <a:latin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</a:rPr>
              <a:t>4.2.5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“模版与混凝土得接触面应平整、清洁。”</a:t>
            </a:r>
          </a:p>
        </p:txBody>
      </p:sp>
      <p:pic>
        <p:nvPicPr>
          <p:cNvPr id="46084" name="Picture 23" descr="C:\Documents and Settings\Administrator\桌面\核心筒剪力墙使用的模板未经清理和涂刷脱模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888" y="1879600"/>
            <a:ext cx="27051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图片 5" descr="QQ图片2016092009224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288" y="0"/>
            <a:ext cx="13890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5988" y="1438275"/>
            <a:ext cx="5391150" cy="31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3819525" y="2708275"/>
            <a:ext cx="3560763" cy="3175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>
                <a:latin typeface="+mn-ea"/>
                <a:ea typeface="+mn-ea"/>
                <a:cs typeface="Times New Roman"/>
              </a:rPr>
              <a:t>封模前根部杂物未清理干净</a:t>
            </a:r>
            <a:endParaRPr lang="zh-CN" altLang="zh-CN" kern="1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47107" name="文本框 6"/>
          <p:cNvSpPr txBox="1">
            <a:spLocks noChangeArrowheads="1"/>
          </p:cNvSpPr>
          <p:nvPr/>
        </p:nvSpPr>
        <p:spPr bwMode="auto">
          <a:xfrm>
            <a:off x="3292475" y="4678363"/>
            <a:ext cx="49577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混凝土结构工程施工质量验收规范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GB50204-2015</a:t>
            </a:r>
            <a:r>
              <a:rPr lang="zh-CN" altLang="en-US">
                <a:latin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</a:rPr>
              <a:t>4.2.5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模板安装后模版内不应有杂物、积水或冰雪等。</a:t>
            </a:r>
            <a:endParaRPr lang="zh-CN" altLang="en-US">
              <a:latin typeface="微软雅黑" panose="020B0503020204020204" pitchFamily="34" charset="-122"/>
            </a:endParaRPr>
          </a:p>
        </p:txBody>
      </p:sp>
      <p:pic>
        <p:nvPicPr>
          <p:cNvPr id="47108" name="图片 5" descr="IMG_20160830_10382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1762125"/>
            <a:ext cx="2365375" cy="458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平行四边形 2"/>
          <p:cNvSpPr/>
          <p:nvPr/>
        </p:nvSpPr>
        <p:spPr>
          <a:xfrm>
            <a:off x="844550" y="4389438"/>
            <a:ext cx="781050" cy="1838325"/>
          </a:xfrm>
          <a:prstGeom prst="parallelogram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7110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033588"/>
            <a:ext cx="5354638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3471863" y="2813050"/>
            <a:ext cx="3354387" cy="3984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7112" name="图片 8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5"/>
          <p:cNvSpPr>
            <a:spLocks noChangeArrowheads="1"/>
          </p:cNvSpPr>
          <p:nvPr/>
        </p:nvSpPr>
        <p:spPr bwMode="auto">
          <a:xfrm>
            <a:off x="3148485" y="2700911"/>
            <a:ext cx="2759192" cy="917500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/>
              <a:t>混 凝 土 工 程</a:t>
            </a:r>
            <a:endParaRPr lang="zh-CN" altLang="en-US" sz="2800" dirty="0"/>
          </a:p>
        </p:txBody>
      </p:sp>
      <p:pic>
        <p:nvPicPr>
          <p:cNvPr id="48133" name="图片 2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288" y="19050"/>
            <a:ext cx="13890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3"/>
          <p:cNvSpPr txBox="1">
            <a:spLocks noChangeArrowheads="1"/>
          </p:cNvSpPr>
          <p:nvPr/>
        </p:nvSpPr>
        <p:spPr bwMode="auto">
          <a:xfrm>
            <a:off x="242888" y="874713"/>
            <a:ext cx="3871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土方回填不密实，致使垫层下沉、开裂</a:t>
            </a:r>
            <a:endParaRPr lang="en-US" altLang="zh-CN">
              <a:latin typeface="微软雅黑" panose="020B0503020204020204" pitchFamily="34" charset="-122"/>
            </a:endParaRPr>
          </a:p>
        </p:txBody>
      </p:sp>
      <p:sp>
        <p:nvSpPr>
          <p:cNvPr id="49155" name="文本框 6"/>
          <p:cNvSpPr txBox="1">
            <a:spLocks noChangeArrowheads="1"/>
          </p:cNvSpPr>
          <p:nvPr/>
        </p:nvSpPr>
        <p:spPr bwMode="auto">
          <a:xfrm>
            <a:off x="4114800" y="5275263"/>
            <a:ext cx="50673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建筑地基基础工程施工质量验收规范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GB50202-2002</a:t>
            </a:r>
            <a:r>
              <a:rPr lang="zh-CN" altLang="en-US">
                <a:latin typeface="微软雅黑" panose="020B0503020204020204" pitchFamily="34" charset="-122"/>
              </a:rPr>
              <a:t>）表</a:t>
            </a:r>
            <a:r>
              <a:rPr lang="en-US" altLang="zh-CN">
                <a:latin typeface="微软雅黑" panose="020B0503020204020204" pitchFamily="34" charset="-122"/>
              </a:rPr>
              <a:t>6.3.3~6.3.4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土方应分层回填，每层回填完成后应检查压实系数，分层厚度及压实系数应符合设计要求。</a:t>
            </a:r>
          </a:p>
        </p:txBody>
      </p:sp>
      <p:pic>
        <p:nvPicPr>
          <p:cNvPr id="49156" name="图片 12" descr="垫层开裂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1520825"/>
            <a:ext cx="3781425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8800" y="90488"/>
            <a:ext cx="4557713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8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8800" y="2803525"/>
            <a:ext cx="4557713" cy="247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/>
          <p:cNvSpPr/>
          <p:nvPr/>
        </p:nvSpPr>
        <p:spPr>
          <a:xfrm>
            <a:off x="1392238" y="1520825"/>
            <a:ext cx="1573212" cy="29813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3"/>
          <p:cNvSpPr txBox="1">
            <a:spLocks noChangeArrowheads="1"/>
          </p:cNvSpPr>
          <p:nvPr/>
        </p:nvSpPr>
        <p:spPr bwMode="auto">
          <a:xfrm>
            <a:off x="242888" y="874713"/>
            <a:ext cx="3871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楼梯施工缝留设位置不对，留在梯梁处</a:t>
            </a:r>
            <a:endParaRPr lang="en-US" altLang="zh-CN">
              <a:latin typeface="微软雅黑" panose="020B0503020204020204" pitchFamily="34" charset="-122"/>
            </a:endParaRPr>
          </a:p>
        </p:txBody>
      </p:sp>
      <p:sp>
        <p:nvSpPr>
          <p:cNvPr id="50179" name="文本框 6"/>
          <p:cNvSpPr txBox="1">
            <a:spLocks noChangeArrowheads="1"/>
          </p:cNvSpPr>
          <p:nvPr/>
        </p:nvSpPr>
        <p:spPr bwMode="auto">
          <a:xfrm>
            <a:off x="3006725" y="4779963"/>
            <a:ext cx="61372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混凝土结构工程施工规范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GB50666-2011</a:t>
            </a:r>
            <a:r>
              <a:rPr lang="zh-CN" altLang="en-US">
                <a:latin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</a:rPr>
              <a:t>8.6.3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楼梯梯段施工缝宜设置在梯段板跨度端部的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1/3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范围内，一般预留在三步踏步上。</a:t>
            </a:r>
          </a:p>
        </p:txBody>
      </p:sp>
      <p:pic>
        <p:nvPicPr>
          <p:cNvPr id="50180" name="图片 7" descr="第59次监理例会IMG_20151227_1021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675" y="1719263"/>
            <a:ext cx="268605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图片 5" descr="DSC02225.JP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9913" y="138113"/>
            <a:ext cx="2938462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2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9913" y="2976563"/>
            <a:ext cx="452755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4643438" y="3730625"/>
            <a:ext cx="3273425" cy="3000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0184" name="图片 9" descr="QQ图片2016092009224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395288" y="1719263"/>
            <a:ext cx="1081087" cy="423068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640012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>
                <a:latin typeface="+mn-ea"/>
                <a:ea typeface="+mn-ea"/>
                <a:cs typeface="Times New Roman"/>
              </a:rPr>
              <a:t>砼养护要及时，保证砼面处于湿润状态。</a:t>
            </a:r>
            <a:endParaRPr lang="zh-CN" altLang="zh-CN" kern="1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51203" name="文本框 6"/>
          <p:cNvSpPr txBox="1">
            <a:spLocks noChangeArrowheads="1"/>
          </p:cNvSpPr>
          <p:nvPr/>
        </p:nvSpPr>
        <p:spPr bwMode="auto">
          <a:xfrm>
            <a:off x="3292475" y="4835525"/>
            <a:ext cx="4957763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混凝土结构工程施工规范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GB50666-2011</a:t>
            </a:r>
            <a:r>
              <a:rPr lang="zh-CN" altLang="en-US">
                <a:latin typeface="微软雅黑" panose="020B0503020204020204" pitchFamily="34" charset="-122"/>
              </a:rPr>
              <a:t>）第</a:t>
            </a:r>
            <a:r>
              <a:rPr lang="en-US" altLang="zh-CN">
                <a:latin typeface="微软雅黑" panose="020B0503020204020204" pitchFamily="34" charset="-122"/>
              </a:rPr>
              <a:t>8.5.2~8.5.3</a:t>
            </a:r>
            <a:r>
              <a:rPr lang="zh-CN" altLang="en-US">
                <a:latin typeface="微软雅黑" panose="020B0503020204020204" pitchFamily="34" charset="-122"/>
              </a:rPr>
              <a:t>条规定</a:t>
            </a:r>
            <a:r>
              <a:rPr lang="en-US" altLang="zh-CN">
                <a:latin typeface="微软雅黑" panose="020B0503020204020204" pitchFamily="34" charset="-122"/>
              </a:rPr>
              <a:t>:</a:t>
            </a: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洒水养护应保证砼处于湿润状态，采用普通硅酸盐水泥配置的砼，养护时间不应少于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7d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>
              <a:latin typeface="微软雅黑" panose="020B0503020204020204" pitchFamily="34" charset="-122"/>
            </a:endParaRPr>
          </a:p>
        </p:txBody>
      </p:sp>
      <p:pic>
        <p:nvPicPr>
          <p:cNvPr id="51204" name="图片 5" descr="第84次监理例会IMG_20160725_11055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2024063"/>
            <a:ext cx="2532062" cy="428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0088" y="892175"/>
            <a:ext cx="5054600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4643438" y="4508500"/>
            <a:ext cx="2452687" cy="3333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3609975" y="1557338"/>
            <a:ext cx="4537075" cy="142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292475" y="1855788"/>
            <a:ext cx="633413" cy="142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09" name="图片 8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-9525"/>
            <a:ext cx="1389063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3"/>
          <p:cNvSpPr txBox="1">
            <a:spLocks noChangeArrowheads="1"/>
          </p:cNvSpPr>
          <p:nvPr/>
        </p:nvSpPr>
        <p:spPr bwMode="auto">
          <a:xfrm>
            <a:off x="230188" y="947738"/>
            <a:ext cx="27559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en-US" altLang="zh-CN"/>
              <a:t>A1</a:t>
            </a:r>
            <a:r>
              <a:rPr lang="zh-CN" altLang="en-US"/>
              <a:t>区砼坍落度过小而出现振捣不密实的情况</a:t>
            </a:r>
            <a:endParaRPr lang="zh-CN" altLang="zh-CN"/>
          </a:p>
        </p:txBody>
      </p:sp>
      <p:sp>
        <p:nvSpPr>
          <p:cNvPr id="52227" name="文本框 6"/>
          <p:cNvSpPr txBox="1">
            <a:spLocks noChangeArrowheads="1"/>
          </p:cNvSpPr>
          <p:nvPr/>
        </p:nvSpPr>
        <p:spPr bwMode="auto">
          <a:xfrm>
            <a:off x="2986088" y="4449763"/>
            <a:ext cx="604678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混凝土结构工程施工质量验收规范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GB50204-2015</a:t>
            </a:r>
            <a:r>
              <a:rPr lang="zh-CN" altLang="en-US">
                <a:latin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</a:rPr>
              <a:t>8.2.1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现浇结构的外观质量不应有严重缺陷，对出现严重缺陷，由施工单位提出处理方案并经监理单位认可后进行处理。</a:t>
            </a:r>
            <a:endParaRPr lang="en-US" altLang="zh-CN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后根据要求，</a:t>
            </a:r>
            <a:r>
              <a:rPr lang="zh-CN" altLang="en-US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对此处柱子凿除，重新施工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>
              <a:latin typeface="微软雅黑" panose="020B0503020204020204" pitchFamily="34" charset="-122"/>
            </a:endParaRPr>
          </a:p>
        </p:txBody>
      </p:sp>
      <p:pic>
        <p:nvPicPr>
          <p:cNvPr id="52228" name="图片 12" descr="IMG_20151127_10444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1955800"/>
            <a:ext cx="239077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9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343025"/>
            <a:ext cx="5159375" cy="295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0" name="图片 7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3"/>
          <p:cNvSpPr txBox="1">
            <a:spLocks noChangeArrowheads="1"/>
          </p:cNvSpPr>
          <p:nvPr/>
        </p:nvSpPr>
        <p:spPr bwMode="auto">
          <a:xfrm>
            <a:off x="230188" y="947738"/>
            <a:ext cx="2755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/>
              <a:t>成型构造柱存在夹渣现象</a:t>
            </a:r>
            <a:endParaRPr lang="zh-CN" altLang="zh-CN"/>
          </a:p>
        </p:txBody>
      </p:sp>
      <p:sp>
        <p:nvSpPr>
          <p:cNvPr id="53251" name="文本框 6"/>
          <p:cNvSpPr txBox="1">
            <a:spLocks noChangeArrowheads="1"/>
          </p:cNvSpPr>
          <p:nvPr/>
        </p:nvSpPr>
        <p:spPr bwMode="auto">
          <a:xfrm>
            <a:off x="3203575" y="4449763"/>
            <a:ext cx="554513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混凝土结构工程施工质量验收规范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GB50204-2015</a:t>
            </a:r>
            <a:r>
              <a:rPr lang="zh-CN" altLang="en-US">
                <a:latin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</a:rPr>
              <a:t>8.2.2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现浇结构的外观质量不应有一般缺陷，对已经出现的一般缺陷，应由施工单位按技术处理方案进行处理。对</a:t>
            </a:r>
            <a:r>
              <a:rPr lang="zh-CN" altLang="en-US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经处理的部位进行重新验收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3252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图片 1" descr="QQ图片201612131300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1871663"/>
            <a:ext cx="2701925" cy="433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4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1988" y="1143000"/>
            <a:ext cx="5402262" cy="330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419475" y="3357563"/>
            <a:ext cx="5040313" cy="50323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3"/>
          <p:cNvSpPr txBox="1">
            <a:spLocks noChangeArrowheads="1"/>
          </p:cNvSpPr>
          <p:nvPr/>
        </p:nvSpPr>
        <p:spPr bwMode="auto">
          <a:xfrm>
            <a:off x="230188" y="947738"/>
            <a:ext cx="27559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/>
              <a:t>裙</a:t>
            </a:r>
            <a:r>
              <a:rPr lang="en-US" altLang="zh-CN"/>
              <a:t>A1</a:t>
            </a:r>
            <a:r>
              <a:rPr lang="zh-CN" altLang="en-US"/>
              <a:t>区</a:t>
            </a:r>
            <a:r>
              <a:rPr lang="en-US" altLang="zh-CN"/>
              <a:t>LT15</a:t>
            </a:r>
            <a:r>
              <a:rPr lang="zh-CN" altLang="en-US"/>
              <a:t>梯板处出现裂缝</a:t>
            </a:r>
            <a:endParaRPr lang="zh-CN" altLang="zh-CN"/>
          </a:p>
        </p:txBody>
      </p:sp>
      <p:sp>
        <p:nvSpPr>
          <p:cNvPr id="54275" name="文本框 6"/>
          <p:cNvSpPr txBox="1">
            <a:spLocks noChangeArrowheads="1"/>
          </p:cNvSpPr>
          <p:nvPr/>
        </p:nvSpPr>
        <p:spPr bwMode="auto">
          <a:xfrm>
            <a:off x="2714625" y="3284538"/>
            <a:ext cx="64008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混凝土结构工程施工质量验收规范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GB50204-2015</a:t>
            </a:r>
            <a:r>
              <a:rPr lang="zh-CN" altLang="en-US">
                <a:latin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</a:rPr>
              <a:t>8.2.1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latin typeface="仿宋" panose="02010609060101010101" pitchFamily="49" charset="-122"/>
                <a:ea typeface="仿宋" panose="02010609060101010101" pitchFamily="49" charset="-122"/>
              </a:rPr>
              <a:t>“现浇结构的外观质量不应有严重缺陷，对已经出现的严重缺陷，应有施工单位提出技术处理方案，并经监理单位认可后进行处理。对裂缝或连接部位的严重缺陷及其他影响结构安全的严重缺陷，技术处理方案尚应经设计单位认可。对经处理的部位应重新验收。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方案要求裂缝处凿除，重新浇筑混凝土，另设计要求施工单位浇筑养护后现场做堆载试验，试验要求承载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7.3KN/m</a:t>
            </a:r>
            <a:r>
              <a:rPr lang="en-US" altLang="zh-CN" baseline="3000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,48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小时后无肉眼可见裂缝。</a:t>
            </a:r>
            <a:endParaRPr lang="zh-CN" altLang="zh-CN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4276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7" name="Picture 2" descr="IMG_20160918_1007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2060575"/>
            <a:ext cx="2540000" cy="421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8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52400"/>
            <a:ext cx="2614613" cy="343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173281-6213-4A8D-8567-ABCB56DCF011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11267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9220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8CFC9A03-3D69-4835-984F-993CC35F0D9C}" type="slidenum">
              <a:rPr lang="zh-CN" altLang="en-US">
                <a:solidFill>
                  <a:schemeClr val="bg1"/>
                </a:solidFill>
              </a:rPr>
              <a:pPr/>
              <a:t>5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9221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Box 8"/>
          <p:cNvSpPr txBox="1">
            <a:spLocks noChangeArrowheads="1"/>
          </p:cNvSpPr>
          <p:nvPr/>
        </p:nvSpPr>
        <p:spPr bwMode="auto">
          <a:xfrm>
            <a:off x="642938" y="1571625"/>
            <a:ext cx="615950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/>
              <a:t>建设工程监理规范</a:t>
            </a:r>
          </a:p>
        </p:txBody>
      </p:sp>
      <p:pic>
        <p:nvPicPr>
          <p:cNvPr id="9224" name="图片 9" descr="微信截图_2017011211530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63" y="285750"/>
            <a:ext cx="385921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图片 10" descr="微信截图_2017011211550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63" y="1928813"/>
            <a:ext cx="3927475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图片 11" descr="微信截图_2017011211570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63" y="2928938"/>
            <a:ext cx="7466012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图片 12" descr="微信截图_2017011211581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63" y="4357688"/>
            <a:ext cx="7500937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图片 13" descr="微信截图_2017011211594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63" y="5000625"/>
            <a:ext cx="7500937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5"/>
          <p:cNvSpPr>
            <a:spLocks noChangeArrowheads="1"/>
          </p:cNvSpPr>
          <p:nvPr/>
        </p:nvSpPr>
        <p:spPr bwMode="auto">
          <a:xfrm>
            <a:off x="3030919" y="2727037"/>
            <a:ext cx="2759192" cy="917500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/>
              <a:t>砌 体 工 程</a:t>
            </a:r>
            <a:endParaRPr lang="zh-CN" altLang="en-US" sz="2800" dirty="0"/>
          </a:p>
        </p:txBody>
      </p:sp>
      <p:pic>
        <p:nvPicPr>
          <p:cNvPr id="55301" name="图片 2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288" y="26988"/>
            <a:ext cx="1389062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>
                <a:solidFill>
                  <a:srgbClr val="000000"/>
                </a:solidFill>
                <a:latin typeface="黑体"/>
                <a:ea typeface="黑体"/>
                <a:cs typeface="Times New Roman"/>
              </a:rPr>
              <a:t>同一道墙拉接结筋不在同一标高上即与灰缝不相匹配。</a:t>
            </a:r>
            <a:endParaRPr lang="zh-CN" altLang="en-US" kern="100" dirty="0">
              <a:solidFill>
                <a:srgbClr val="000000"/>
              </a:solidFill>
              <a:latin typeface="黑体"/>
              <a:ea typeface="黑体"/>
              <a:cs typeface="Times New Roman"/>
            </a:endParaRPr>
          </a:p>
        </p:txBody>
      </p:sp>
      <p:sp>
        <p:nvSpPr>
          <p:cNvPr id="56323" name="文本框 6"/>
          <p:cNvSpPr txBox="1">
            <a:spLocks noChangeArrowheads="1"/>
          </p:cNvSpPr>
          <p:nvPr/>
        </p:nvSpPr>
        <p:spPr bwMode="auto">
          <a:xfrm>
            <a:off x="3292475" y="4581525"/>
            <a:ext cx="5456238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蒸压砂加气混凝土精确砌块墙体自保温应用技术规程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DB42T743-2011</a:t>
            </a:r>
            <a:r>
              <a:rPr lang="zh-CN" altLang="en-US">
                <a:latin typeface="微软雅黑" panose="020B0503020204020204" pitchFamily="34" charset="-122"/>
              </a:rPr>
              <a:t>）第</a:t>
            </a:r>
            <a:r>
              <a:rPr lang="en-US" altLang="zh-CN">
                <a:latin typeface="微软雅黑" panose="020B0503020204020204" pitchFamily="34" charset="-122"/>
              </a:rPr>
              <a:t>5.2.10</a:t>
            </a:r>
            <a:r>
              <a:rPr lang="zh-CN" altLang="en-US">
                <a:latin typeface="微软雅黑" panose="020B0503020204020204" pitchFamily="34" charset="-122"/>
              </a:rPr>
              <a:t>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精确砌块拉结筋应放于预先开好的槽内，拉结筋高度按每两皮精确砌块高度。</a:t>
            </a:r>
          </a:p>
        </p:txBody>
      </p:sp>
      <p:pic>
        <p:nvPicPr>
          <p:cNvPr id="56324" name="图片 6" descr="第84次监理例会IMG_20160725_09295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013" y="1870075"/>
            <a:ext cx="2593975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5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6925" y="1773238"/>
            <a:ext cx="5735638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1012825" y="2786063"/>
            <a:ext cx="1350963" cy="234791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6327" name="图片 7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直接连接符 12"/>
          <p:cNvCxnSpPr/>
          <p:nvPr/>
        </p:nvCxnSpPr>
        <p:spPr>
          <a:xfrm>
            <a:off x="3851275" y="2276475"/>
            <a:ext cx="50419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>
                <a:latin typeface="+mn-ea"/>
                <a:ea typeface="+mn-ea"/>
                <a:cs typeface="Times New Roman"/>
              </a:rPr>
              <a:t>多处灰缝饱满度严重不足</a:t>
            </a:r>
            <a:endParaRPr lang="zh-CN" altLang="zh-CN" kern="1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57347" name="文本框 6"/>
          <p:cNvSpPr txBox="1">
            <a:spLocks noChangeArrowheads="1"/>
          </p:cNvSpPr>
          <p:nvPr/>
        </p:nvSpPr>
        <p:spPr bwMode="auto">
          <a:xfrm>
            <a:off x="3135313" y="4413250"/>
            <a:ext cx="573563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砌体结构工程施工质量验收规范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GB50203-2011</a:t>
            </a:r>
            <a:r>
              <a:rPr lang="zh-CN" altLang="en-US">
                <a:latin typeface="微软雅黑" panose="020B0503020204020204" pitchFamily="34" charset="-122"/>
              </a:rPr>
              <a:t>）表</a:t>
            </a:r>
            <a:r>
              <a:rPr lang="en-US" altLang="zh-CN">
                <a:latin typeface="微软雅黑" panose="020B0503020204020204" pitchFamily="34" charset="-122"/>
              </a:rPr>
              <a:t>9.3.2</a:t>
            </a:r>
            <a:r>
              <a:rPr lang="zh-CN" altLang="en-US">
                <a:latin typeface="微软雅黑" panose="020B0503020204020204" pitchFamily="34" charset="-122"/>
              </a:rPr>
              <a:t>规定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普通蒸压加气混凝土砌块，其水平、垂直砂浆饱满度均≥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80%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另根据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蒸压砂加气混凝土精确砌块墙体自保温应用技术规程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DB42T743-2011</a:t>
            </a:r>
            <a:r>
              <a:rPr lang="zh-CN" altLang="en-US">
                <a:latin typeface="微软雅黑" panose="020B0503020204020204" pitchFamily="34" charset="-122"/>
              </a:rPr>
              <a:t>）第</a:t>
            </a:r>
            <a:r>
              <a:rPr lang="en-US" altLang="zh-CN">
                <a:latin typeface="微软雅黑" panose="020B0503020204020204" pitchFamily="34" charset="-122"/>
              </a:rPr>
              <a:t>6.2.4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精确砌块砌体的水平灰缝≥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90%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，竖向灰缝饱满度≥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80%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endParaRPr lang="en-US" altLang="zh-CN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endParaRPr lang="zh-CN" altLang="en-US">
              <a:latin typeface="微软雅黑" panose="020B0503020204020204" pitchFamily="34" charset="-122"/>
            </a:endParaRPr>
          </a:p>
        </p:txBody>
      </p:sp>
      <p:pic>
        <p:nvPicPr>
          <p:cNvPr id="57348" name="图片 6" descr="第84次监理例会IMG_20160725_1024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338" y="1985963"/>
            <a:ext cx="2447925" cy="434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17550" y="4516438"/>
            <a:ext cx="1371600" cy="158908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350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5675" y="92075"/>
            <a:ext cx="5375275" cy="336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1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438525"/>
            <a:ext cx="53752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>
                <a:solidFill>
                  <a:srgbClr val="000000"/>
                </a:solidFill>
                <a:latin typeface="黑体"/>
                <a:ea typeface="黑体"/>
                <a:cs typeface="Times New Roman"/>
              </a:rPr>
              <a:t>塔</a:t>
            </a:r>
            <a:r>
              <a:rPr lang="en-US" altLang="zh-CN" kern="100">
                <a:solidFill>
                  <a:srgbClr val="000000"/>
                </a:solidFill>
                <a:latin typeface="黑体"/>
                <a:ea typeface="黑体"/>
                <a:cs typeface="Times New Roman"/>
              </a:rPr>
              <a:t>A</a:t>
            </a:r>
            <a:r>
              <a:rPr lang="zh-CN" altLang="en-US" kern="100">
                <a:solidFill>
                  <a:srgbClr val="000000"/>
                </a:solidFill>
                <a:latin typeface="黑体"/>
                <a:ea typeface="黑体"/>
                <a:cs typeface="Times New Roman"/>
              </a:rPr>
              <a:t>区八层砌体顶部塞砖不规范，砂浆饱满度差、角度未控制在</a:t>
            </a:r>
            <a:r>
              <a:rPr lang="en-US" altLang="zh-CN" kern="100">
                <a:solidFill>
                  <a:srgbClr val="000000"/>
                </a:solidFill>
                <a:latin typeface="黑体"/>
                <a:ea typeface="黑体"/>
                <a:cs typeface="Times New Roman"/>
              </a:rPr>
              <a:t>45~60</a:t>
            </a:r>
            <a:r>
              <a:rPr lang="zh-CN" altLang="en-US" kern="100">
                <a:solidFill>
                  <a:srgbClr val="000000"/>
                </a:solidFill>
                <a:latin typeface="黑体"/>
                <a:ea typeface="黑体"/>
                <a:cs typeface="Times New Roman"/>
              </a:rPr>
              <a:t>度，顶砌时间未在规范规定时间之后。返工处理</a:t>
            </a:r>
            <a:endParaRPr lang="zh-CN" altLang="en-US" kern="100" dirty="0">
              <a:solidFill>
                <a:srgbClr val="000000"/>
              </a:solidFill>
              <a:latin typeface="黑体"/>
              <a:ea typeface="黑体"/>
              <a:cs typeface="Times New Roman"/>
            </a:endParaRPr>
          </a:p>
        </p:txBody>
      </p:sp>
      <p:sp>
        <p:nvSpPr>
          <p:cNvPr id="58371" name="文本框 6"/>
          <p:cNvSpPr txBox="1">
            <a:spLocks noChangeArrowheads="1"/>
          </p:cNvSpPr>
          <p:nvPr/>
        </p:nvSpPr>
        <p:spPr bwMode="auto">
          <a:xfrm>
            <a:off x="3071813" y="4816475"/>
            <a:ext cx="57435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砌体结构工程施工质量验收规范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GB50203-2011</a:t>
            </a:r>
            <a:r>
              <a:rPr lang="zh-CN" altLang="en-US">
                <a:latin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</a:rPr>
              <a:t>9.1.9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填充墙顶部斜砌应在墙体砌筑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14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天后补砌。</a:t>
            </a:r>
            <a:endParaRPr lang="en-US" altLang="zh-CN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8372" name="Picture 26" descr="C:\Documents and Settings\Administrator\桌面\QQ图片201608161055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697" t="30054" r="16698" b="2205"/>
          <a:stretch>
            <a:fillRect/>
          </a:stretch>
        </p:blipFill>
        <p:spPr bwMode="auto">
          <a:xfrm>
            <a:off x="0" y="2628900"/>
            <a:ext cx="2916238" cy="367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3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1975" y="3617913"/>
            <a:ext cx="496887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" r="1753" b="41344"/>
          <a:stretch>
            <a:fillRect/>
          </a:stretch>
        </p:blipFill>
        <p:spPr bwMode="auto">
          <a:xfrm>
            <a:off x="3101975" y="303213"/>
            <a:ext cx="427355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5" name="图片 7" descr="QQ图片2016092009224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5525" y="30163"/>
            <a:ext cx="1439863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/>
          <p:nvPr/>
        </p:nvCxnSpPr>
        <p:spPr>
          <a:xfrm>
            <a:off x="3779838" y="4292600"/>
            <a:ext cx="42910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213100" y="4637088"/>
            <a:ext cx="15748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100">
                <a:solidFill>
                  <a:srgbClr val="000000"/>
                </a:solidFill>
                <a:latin typeface="黑体"/>
                <a:ea typeface="黑体"/>
                <a:cs typeface="Times New Roman"/>
              </a:rPr>
              <a:t>QA2</a:t>
            </a:r>
            <a:r>
              <a:rPr lang="zh-CN" altLang="en-US" kern="100">
                <a:solidFill>
                  <a:srgbClr val="000000"/>
                </a:solidFill>
                <a:latin typeface="黑体"/>
                <a:ea typeface="黑体"/>
                <a:cs typeface="Times New Roman"/>
              </a:rPr>
              <a:t>砌体存在混砌现象</a:t>
            </a:r>
            <a:endParaRPr lang="zh-CN" altLang="en-US" kern="100" dirty="0">
              <a:solidFill>
                <a:srgbClr val="000000"/>
              </a:solidFill>
              <a:latin typeface="黑体"/>
              <a:ea typeface="黑体"/>
              <a:cs typeface="Times New Roman"/>
            </a:endParaRPr>
          </a:p>
        </p:txBody>
      </p:sp>
      <p:sp>
        <p:nvSpPr>
          <p:cNvPr id="59395" name="文本框 6"/>
          <p:cNvSpPr txBox="1">
            <a:spLocks noChangeArrowheads="1"/>
          </p:cNvSpPr>
          <p:nvPr/>
        </p:nvSpPr>
        <p:spPr bwMode="auto">
          <a:xfrm>
            <a:off x="3090863" y="4178300"/>
            <a:ext cx="5772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砌体结构工程施工质量验收规范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GB50203-2011</a:t>
            </a:r>
            <a:r>
              <a:rPr lang="zh-CN" altLang="en-US">
                <a:latin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</a:rPr>
              <a:t>9.1.8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不同强度等级的桶内块体及不同类型的块体不得混砌。</a:t>
            </a:r>
            <a:endParaRPr lang="zh-CN" altLang="en-US">
              <a:latin typeface="微软雅黑" panose="020B0503020204020204" pitchFamily="34" charset="-122"/>
            </a:endParaRPr>
          </a:p>
        </p:txBody>
      </p:sp>
      <p:pic>
        <p:nvPicPr>
          <p:cNvPr id="59396" name="图片 5" descr="IMG_20160822_09504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1933575"/>
            <a:ext cx="2335212" cy="415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1677988"/>
            <a:ext cx="5611812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图片 5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文本框 3"/>
          <p:cNvSpPr txBox="1">
            <a:spLocks noChangeArrowheads="1"/>
          </p:cNvSpPr>
          <p:nvPr/>
        </p:nvSpPr>
        <p:spPr bwMode="auto">
          <a:xfrm>
            <a:off x="230188" y="947738"/>
            <a:ext cx="298291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/>
              <a:t>地下室负三层砌洞口过梁部分伸入砌体长度过短 </a:t>
            </a:r>
          </a:p>
        </p:txBody>
      </p:sp>
      <p:sp>
        <p:nvSpPr>
          <p:cNvPr id="60419" name="文本框 6"/>
          <p:cNvSpPr txBox="1">
            <a:spLocks noChangeArrowheads="1"/>
          </p:cNvSpPr>
          <p:nvPr/>
        </p:nvSpPr>
        <p:spPr bwMode="auto">
          <a:xfrm>
            <a:off x="3292475" y="4678363"/>
            <a:ext cx="54562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砌体结构设计规范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GB50003-2001</a:t>
            </a:r>
            <a:r>
              <a:rPr lang="zh-CN" altLang="en-US">
                <a:latin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</a:rPr>
              <a:t>7.3.12</a:t>
            </a:r>
            <a:r>
              <a:rPr lang="zh-CN" altLang="en-US">
                <a:latin typeface="微软雅黑" panose="020B0503020204020204" pitchFamily="34" charset="-122"/>
              </a:rPr>
              <a:t>条规定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混凝土过梁，其每边深入墙体长度不应小于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240mm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>
              <a:latin typeface="微软雅黑" panose="020B0503020204020204" pitchFamily="34" charset="-122"/>
            </a:endParaRPr>
          </a:p>
        </p:txBody>
      </p:sp>
      <p:pic>
        <p:nvPicPr>
          <p:cNvPr id="60420" name="Picture 23" descr="C:\Documents and Settings\Administrator\桌面\QQ图片20160920103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2017713"/>
            <a:ext cx="2684462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1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3563" y="2349500"/>
            <a:ext cx="5834062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2" name="图片 7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>
                <a:latin typeface="+mn-ea"/>
                <a:ea typeface="+mn-ea"/>
                <a:cs typeface="Times New Roman" panose="02020603050405020304"/>
              </a:rPr>
              <a:t>地下室一层后凿洞口，无过梁</a:t>
            </a:r>
            <a:endParaRPr lang="zh-CN" altLang="zh-CN" kern="100" dirty="0">
              <a:latin typeface="+mn-ea"/>
              <a:ea typeface="+mn-ea"/>
              <a:cs typeface="Times New Roman" panose="02020603050405020304"/>
            </a:endParaRPr>
          </a:p>
        </p:txBody>
      </p:sp>
      <p:sp>
        <p:nvSpPr>
          <p:cNvPr id="61443" name="文本框 6"/>
          <p:cNvSpPr txBox="1">
            <a:spLocks noChangeArrowheads="1"/>
          </p:cNvSpPr>
          <p:nvPr/>
        </p:nvSpPr>
        <p:spPr bwMode="auto">
          <a:xfrm>
            <a:off x="3213100" y="4114800"/>
            <a:ext cx="59309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砌体结构工程施工质量验收规范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GB50203-2011</a:t>
            </a:r>
            <a:r>
              <a:rPr lang="zh-CN" altLang="en-US">
                <a:latin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</a:rPr>
              <a:t>3.0.11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  设计要求的管道洞口应在砌筑时正确留出，未经设计同意，严禁开凿；宽度超过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300mm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的洞口应设置钢筋混凝土过梁。</a:t>
            </a:r>
          </a:p>
        </p:txBody>
      </p:sp>
      <p:pic>
        <p:nvPicPr>
          <p:cNvPr id="61444" name="Picture 24" descr="C:\Documents and Settings\Administrator\桌面\QQ图片201609271157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1841500"/>
            <a:ext cx="2587625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5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0688" y="1714500"/>
            <a:ext cx="5986462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6" name="图片 7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>
            <a:endCxn id="0" idx="3"/>
          </p:cNvCxnSpPr>
          <p:nvPr/>
        </p:nvCxnSpPr>
        <p:spPr>
          <a:xfrm flipV="1">
            <a:off x="8604250" y="2628900"/>
            <a:ext cx="342900" cy="79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132138" y="3068638"/>
            <a:ext cx="46799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5"/>
          <p:cNvSpPr>
            <a:spLocks noChangeArrowheads="1"/>
          </p:cNvSpPr>
          <p:nvPr/>
        </p:nvSpPr>
        <p:spPr bwMode="auto">
          <a:xfrm>
            <a:off x="2981933" y="2713974"/>
            <a:ext cx="2759192" cy="917500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/>
              <a:t>抹 灰 工 程</a:t>
            </a:r>
            <a:endParaRPr lang="zh-CN" altLang="en-US" sz="2800" dirty="0"/>
          </a:p>
        </p:txBody>
      </p:sp>
      <p:pic>
        <p:nvPicPr>
          <p:cNvPr id="62469" name="图片 2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950913"/>
            <a:ext cx="3333750" cy="12017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100">
                <a:latin typeface="+mn-ea"/>
                <a:ea typeface="+mn-ea"/>
                <a:cs typeface="Times New Roman"/>
                <a:sym typeface="+mn-ea"/>
              </a:rPr>
              <a:t>1</a:t>
            </a:r>
            <a:r>
              <a:rPr lang="zh-CN" altLang="en-US" kern="100">
                <a:latin typeface="+mn-ea"/>
                <a:ea typeface="+mn-ea"/>
                <a:cs typeface="Times New Roman"/>
                <a:sym typeface="+mn-ea"/>
              </a:rPr>
              <a:t>、</a:t>
            </a:r>
            <a:r>
              <a:rPr lang="zh-CN" altLang="zh-CN" kern="100">
                <a:latin typeface="+mn-ea"/>
                <a:ea typeface="+mn-ea"/>
                <a:cs typeface="Times New Roman"/>
                <a:sym typeface="+mn-ea"/>
              </a:rPr>
              <a:t>灰饼厚度局部达到40毫米</a:t>
            </a:r>
            <a:endParaRPr lang="en-US" altLang="zh-CN" kern="100">
              <a:latin typeface="+mn-ea"/>
              <a:ea typeface="+mn-ea"/>
              <a:cs typeface="Times New Roman"/>
              <a:sym typeface="+mn-ea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>
                <a:latin typeface="+mn-ea"/>
                <a:ea typeface="+mn-ea"/>
                <a:cs typeface="Times New Roman"/>
              </a:rPr>
              <a:t>抹灰时须分层且挂网；</a:t>
            </a:r>
            <a:endParaRPr lang="en-US" altLang="zh-CN" kern="100">
              <a:latin typeface="+mn-ea"/>
              <a:ea typeface="+mn-ea"/>
              <a:cs typeface="Times New Roman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100">
                <a:latin typeface="+mn-ea"/>
                <a:ea typeface="+mn-ea"/>
                <a:cs typeface="Times New Roman"/>
              </a:rPr>
              <a:t>2</a:t>
            </a:r>
            <a:r>
              <a:rPr lang="zh-CN" altLang="en-US" kern="100">
                <a:latin typeface="+mn-ea"/>
                <a:ea typeface="+mn-ea"/>
                <a:cs typeface="Times New Roman"/>
              </a:rPr>
              <a:t>、楼梯间未满挂钢丝网</a:t>
            </a:r>
            <a:endParaRPr lang="zh-CN" altLang="zh-CN" kern="1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63491" name="文本框 6"/>
          <p:cNvSpPr txBox="1">
            <a:spLocks noChangeArrowheads="1"/>
          </p:cNvSpPr>
          <p:nvPr/>
        </p:nvSpPr>
        <p:spPr bwMode="auto">
          <a:xfrm>
            <a:off x="2890838" y="3654425"/>
            <a:ext cx="574833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en-US" altLang="zh-CN">
                <a:latin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</a:rPr>
              <a:t>、根据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建筑装饰装修工程质量验收规范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GB50210-2001</a:t>
            </a:r>
            <a:r>
              <a:rPr lang="zh-CN" altLang="en-US">
                <a:latin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</a:rPr>
              <a:t>4.2.4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抹灰工程应分层进行。当抹灰总厚度大于或等于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35mm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时，应采取加强措施，即层间满挂钢丝网或网格布。</a:t>
            </a:r>
            <a:endParaRPr lang="en-US" altLang="zh-CN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r>
              <a:rPr lang="en-US" altLang="zh-CN">
                <a:latin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</a:rPr>
              <a:t>、根据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建筑抗震设计规范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GB50011-2010</a:t>
            </a:r>
            <a:r>
              <a:rPr lang="zh-CN" altLang="en-US">
                <a:latin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</a:rPr>
              <a:t>13.3.4</a:t>
            </a:r>
            <a:r>
              <a:rPr lang="zh-CN" altLang="en-US">
                <a:latin typeface="微软雅黑" panose="020B0503020204020204" pitchFamily="34" charset="-122"/>
              </a:rPr>
              <a:t>条及图纸设计规定：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楼梯间和人流通道的填充墙，尚应采用钢丝网砂浆面层加强，即满挂钢丝网。</a:t>
            </a:r>
            <a:endParaRPr lang="en-US" altLang="zh-CN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/>
            <a:endParaRPr lang="zh-CN" altLang="en-US">
              <a:latin typeface="微软雅黑" panose="020B0503020204020204" pitchFamily="34" charset="-122"/>
            </a:endParaRPr>
          </a:p>
        </p:txBody>
      </p:sp>
      <p:pic>
        <p:nvPicPr>
          <p:cNvPr id="63492" name="图片 2" descr="QQ图片201610101553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2152650"/>
            <a:ext cx="2543175" cy="414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9438" y="1143000"/>
            <a:ext cx="5821362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4" name="图片 7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5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9438" y="2959100"/>
            <a:ext cx="5821362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5"/>
          <p:cNvSpPr>
            <a:spLocks noChangeArrowheads="1"/>
          </p:cNvSpPr>
          <p:nvPr/>
        </p:nvSpPr>
        <p:spPr bwMode="auto">
          <a:xfrm>
            <a:off x="3347864" y="2708920"/>
            <a:ext cx="2759192" cy="917500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/>
              <a:t>防 水 工 程</a:t>
            </a:r>
            <a:endParaRPr lang="zh-CN" altLang="en-US" sz="2800" dirty="0"/>
          </a:p>
        </p:txBody>
      </p:sp>
      <p:pic>
        <p:nvPicPr>
          <p:cNvPr id="64517" name="图片 2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1F5F29-B51C-4A55-AAEF-3D96357C2119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12291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10244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04A6B877-8280-4C25-8EED-EC872DEE2DB2}" type="slidenum">
              <a:rPr lang="zh-CN" altLang="en-US">
                <a:solidFill>
                  <a:schemeClr val="bg1"/>
                </a:solidFill>
              </a:rPr>
              <a:pPr/>
              <a:t>6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0245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图片 8" descr="微信截图_2017011212293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63" y="1143000"/>
            <a:ext cx="7415212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TextBox 9"/>
          <p:cNvSpPr txBox="1">
            <a:spLocks noChangeArrowheads="1"/>
          </p:cNvSpPr>
          <p:nvPr/>
        </p:nvSpPr>
        <p:spPr bwMode="auto">
          <a:xfrm>
            <a:off x="642938" y="1571625"/>
            <a:ext cx="615950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/>
              <a:t>建设工程监理规范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文本框 3"/>
          <p:cNvSpPr txBox="1">
            <a:spLocks noChangeArrowheads="1"/>
          </p:cNvSpPr>
          <p:nvPr/>
        </p:nvSpPr>
        <p:spPr bwMode="auto">
          <a:xfrm>
            <a:off x="242888" y="482600"/>
            <a:ext cx="38719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立面防水卷材出现空鼓</a:t>
            </a:r>
            <a:endParaRPr lang="en-US" altLang="zh-CN">
              <a:latin typeface="微软雅黑" panose="020B0503020204020204" pitchFamily="34" charset="-122"/>
            </a:endParaRPr>
          </a:p>
        </p:txBody>
      </p:sp>
      <p:sp>
        <p:nvSpPr>
          <p:cNvPr id="65539" name="文本框 6"/>
          <p:cNvSpPr txBox="1">
            <a:spLocks noChangeArrowheads="1"/>
          </p:cNvSpPr>
          <p:nvPr/>
        </p:nvSpPr>
        <p:spPr bwMode="auto">
          <a:xfrm>
            <a:off x="3338513" y="4149725"/>
            <a:ext cx="5697537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地下防工程质量验收规范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GB50208-2011</a:t>
            </a:r>
            <a:r>
              <a:rPr lang="zh-CN" altLang="en-US">
                <a:latin typeface="微软雅黑" panose="020B0503020204020204" pitchFamily="34" charset="-122"/>
              </a:rPr>
              <a:t>）卷材防水层第</a:t>
            </a:r>
            <a:r>
              <a:rPr lang="en-US" altLang="zh-CN">
                <a:latin typeface="微软雅黑" panose="020B0503020204020204" pitchFamily="34" charset="-122"/>
              </a:rPr>
              <a:t>4.3.9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铺贴卷材应平整、顺直，搭接尺寸准确，不得扭曲、皱折和起泡。</a:t>
            </a:r>
          </a:p>
        </p:txBody>
      </p:sp>
      <p:pic>
        <p:nvPicPr>
          <p:cNvPr id="65540" name="图片 9" descr="IMG_20151012_10263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8" y="1436688"/>
            <a:ext cx="2824162" cy="475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1" name="Picture 6" descr="0302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4738" y="577850"/>
            <a:ext cx="3681412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2" name="图片 7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24725" y="42863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3"/>
          <p:cNvSpPr txBox="1">
            <a:spLocks noChangeArrowheads="1"/>
          </p:cNvSpPr>
          <p:nvPr/>
        </p:nvSpPr>
        <p:spPr bwMode="auto">
          <a:xfrm>
            <a:off x="101600" y="495300"/>
            <a:ext cx="33718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自粘卷材搭接缝处未进行密封，存在渗水隐患</a:t>
            </a:r>
            <a:endParaRPr lang="en-US" altLang="zh-CN">
              <a:latin typeface="微软雅黑" panose="020B0503020204020204" pitchFamily="34" charset="-122"/>
            </a:endParaRPr>
          </a:p>
        </p:txBody>
      </p:sp>
      <p:sp>
        <p:nvSpPr>
          <p:cNvPr id="66563" name="文本框 6"/>
          <p:cNvSpPr txBox="1">
            <a:spLocks noChangeArrowheads="1"/>
          </p:cNvSpPr>
          <p:nvPr/>
        </p:nvSpPr>
        <p:spPr bwMode="auto">
          <a:xfrm>
            <a:off x="3338513" y="4149725"/>
            <a:ext cx="5697537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屋面工程质量验收规范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GB50207-2012</a:t>
            </a:r>
            <a:r>
              <a:rPr lang="zh-CN" altLang="en-US">
                <a:latin typeface="微软雅黑" panose="020B0503020204020204" pitchFamily="34" charset="-122"/>
              </a:rPr>
              <a:t>）第</a:t>
            </a:r>
            <a:r>
              <a:rPr lang="en-US" altLang="zh-CN">
                <a:latin typeface="微软雅黑" panose="020B0503020204020204" pitchFamily="34" charset="-122"/>
              </a:rPr>
              <a:t>6.2.7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自粘卷材接缝口应用密封材料封严，宽度不应小于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10mm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；现场做法采用火烤密封。</a:t>
            </a:r>
          </a:p>
        </p:txBody>
      </p:sp>
      <p:pic>
        <p:nvPicPr>
          <p:cNvPr id="66564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2025" y="0"/>
            <a:ext cx="1508125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5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775" y="1539875"/>
            <a:ext cx="3052763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8513" y="1196975"/>
            <a:ext cx="569753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直接连接符 10"/>
          <p:cNvCxnSpPr/>
          <p:nvPr/>
        </p:nvCxnSpPr>
        <p:spPr>
          <a:xfrm>
            <a:off x="3779838" y="3284538"/>
            <a:ext cx="453707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kern="100">
                <a:latin typeface="+mn-ea"/>
                <a:ea typeface="+mn-ea"/>
                <a:cs typeface="Times New Roman" panose="02020603050405020304"/>
              </a:rPr>
              <a:t>泛水卷材收头未钉压条、未采用密封膏密封，导致收头不紧</a:t>
            </a:r>
            <a:endParaRPr lang="zh-CN" altLang="zh-CN" kern="100" dirty="0">
              <a:latin typeface="+mn-ea"/>
              <a:ea typeface="+mn-ea"/>
              <a:cs typeface="Times New Roman" panose="02020603050405020304"/>
            </a:endParaRPr>
          </a:p>
        </p:txBody>
      </p:sp>
      <p:sp>
        <p:nvSpPr>
          <p:cNvPr id="67587" name="文本框 6"/>
          <p:cNvSpPr txBox="1">
            <a:spLocks noChangeArrowheads="1"/>
          </p:cNvSpPr>
          <p:nvPr/>
        </p:nvSpPr>
        <p:spPr bwMode="auto">
          <a:xfrm>
            <a:off x="3348038" y="4797425"/>
            <a:ext cx="511175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11ZJ201</a:t>
            </a:r>
            <a:r>
              <a:rPr lang="zh-CN" altLang="en-US">
                <a:latin typeface="微软雅黑" panose="020B0503020204020204" pitchFamily="34" charset="-122"/>
              </a:rPr>
              <a:t>图集（平屋面）及图纸规定：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泛水做法应符合图纸及图集要求，即按上图施工。</a:t>
            </a:r>
            <a:endParaRPr lang="zh-CN" altLang="en-US">
              <a:latin typeface="微软雅黑" panose="020B0503020204020204" pitchFamily="34" charset="-122"/>
            </a:endParaRPr>
          </a:p>
        </p:txBody>
      </p:sp>
      <p:pic>
        <p:nvPicPr>
          <p:cNvPr id="67588" name="图片 1" descr="QQ图片201611291134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763" y="2090738"/>
            <a:ext cx="2984500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9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9288" y="604838"/>
            <a:ext cx="4152900" cy="405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0" name="图片 5" descr="QQ图片201609200922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5"/>
          <p:cNvSpPr>
            <a:spLocks noChangeArrowheads="1"/>
          </p:cNvSpPr>
          <p:nvPr/>
        </p:nvSpPr>
        <p:spPr bwMode="auto">
          <a:xfrm>
            <a:off x="3131840" y="2708920"/>
            <a:ext cx="2759192" cy="917500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/>
              <a:t>幕 墙工 程</a:t>
            </a:r>
            <a:endParaRPr lang="zh-CN" altLang="en-US" sz="2800" dirty="0"/>
          </a:p>
        </p:txBody>
      </p:sp>
      <p:pic>
        <p:nvPicPr>
          <p:cNvPr id="68613" name="图片 3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288" y="0"/>
            <a:ext cx="13890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文本框 3"/>
          <p:cNvSpPr txBox="1">
            <a:spLocks noChangeArrowheads="1"/>
          </p:cNvSpPr>
          <p:nvPr/>
        </p:nvSpPr>
        <p:spPr bwMode="auto">
          <a:xfrm>
            <a:off x="230188" y="947738"/>
            <a:ext cx="2982912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zh-CN">
                <a:ea typeface="宋体" panose="02010600030101010101" pitchFamily="2" charset="-122"/>
                <a:sym typeface="Arial" panose="020B0604020202020204" pitchFamily="34" charset="0"/>
              </a:rPr>
              <a:t>个别铝挂件</a:t>
            </a:r>
            <a:r>
              <a:rPr lang="en-US" altLang="zh-CN">
                <a:ea typeface="宋体" panose="02010600030101010101" pitchFamily="2" charset="-122"/>
                <a:sym typeface="Arial" panose="020B0604020202020204" pitchFamily="34" charset="0"/>
              </a:rPr>
              <a:t>T</a:t>
            </a:r>
            <a:r>
              <a:rPr lang="zh-CN" altLang="en-US">
                <a:ea typeface="宋体" panose="02010600030101010101" pitchFamily="2" charset="-122"/>
                <a:sym typeface="Arial" panose="020B0604020202020204" pitchFamily="34" charset="0"/>
              </a:rPr>
              <a:t>型螺栓长度不足</a:t>
            </a:r>
          </a:p>
        </p:txBody>
      </p:sp>
      <p:sp>
        <p:nvSpPr>
          <p:cNvPr id="69635" name="文本框 6"/>
          <p:cNvSpPr txBox="1">
            <a:spLocks noChangeArrowheads="1"/>
          </p:cNvSpPr>
          <p:nvPr/>
        </p:nvSpPr>
        <p:spPr bwMode="auto">
          <a:xfrm>
            <a:off x="3379788" y="4443413"/>
            <a:ext cx="56403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zh-CN">
                <a:ea typeface="宋体" panose="02010600030101010101" pitchFamily="2" charset="-122"/>
                <a:sym typeface="Arial" panose="020B0604020202020204" pitchFamily="34" charset="0"/>
              </a:rPr>
              <a:t>铝挂件</a:t>
            </a:r>
            <a:r>
              <a:rPr lang="en-US" altLang="zh-CN">
                <a:ea typeface="宋体" panose="02010600030101010101" pitchFamily="2" charset="-122"/>
                <a:sym typeface="Arial" panose="020B0604020202020204" pitchFamily="34" charset="0"/>
              </a:rPr>
              <a:t>T</a:t>
            </a:r>
            <a:r>
              <a:rPr lang="zh-CN" altLang="en-US">
                <a:ea typeface="宋体" panose="02010600030101010101" pitchFamily="2" charset="-122"/>
                <a:sym typeface="Arial" panose="020B0604020202020204" pitchFamily="34" charset="0"/>
              </a:rPr>
              <a:t>型螺栓长度外漏丝扣不得少于</a:t>
            </a:r>
            <a:r>
              <a:rPr lang="en-US" altLang="zh-CN">
                <a:ea typeface="宋体" panose="02010600030101010101" pitchFamily="2" charset="-122"/>
                <a:sym typeface="Arial" panose="020B0604020202020204" pitchFamily="34" charset="0"/>
              </a:rPr>
              <a:t>3</a:t>
            </a:r>
            <a:r>
              <a:rPr lang="zh-CN" altLang="en-US">
                <a:ea typeface="宋体" panose="02010600030101010101" pitchFamily="2" charset="-122"/>
                <a:sym typeface="Arial" panose="020B0604020202020204" pitchFamily="34" charset="0"/>
              </a:rPr>
              <a:t>丝。</a:t>
            </a:r>
            <a:endParaRPr lang="zh-CN" altLang="en-US">
              <a:latin typeface="微软雅黑" panose="020B0503020204020204" pitchFamily="34" charset="-122"/>
            </a:endParaRPr>
          </a:p>
        </p:txBody>
      </p:sp>
      <p:pic>
        <p:nvPicPr>
          <p:cNvPr id="69636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5" y="1870075"/>
            <a:ext cx="2955925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8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412875"/>
            <a:ext cx="3557588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>
            <a:spLocks noChangeArrowheads="1"/>
          </p:cNvSpPr>
          <p:nvPr/>
        </p:nvSpPr>
        <p:spPr bwMode="auto">
          <a:xfrm>
            <a:off x="230188" y="947738"/>
            <a:ext cx="2982912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zh-CN">
                <a:ea typeface="宋体" panose="02010600030101010101" pitchFamily="2" charset="-122"/>
                <a:sym typeface="Arial" panose="020B0604020202020204" pitchFamily="34" charset="0"/>
              </a:rPr>
              <a:t>玻璃安装之前应对铝龙骨伸缩缝周围打胶</a:t>
            </a:r>
          </a:p>
        </p:txBody>
      </p:sp>
      <p:sp>
        <p:nvSpPr>
          <p:cNvPr id="70659" name="文本框 6"/>
          <p:cNvSpPr txBox="1">
            <a:spLocks noChangeArrowheads="1"/>
          </p:cNvSpPr>
          <p:nvPr/>
        </p:nvSpPr>
        <p:spPr bwMode="auto">
          <a:xfrm>
            <a:off x="3379788" y="4443413"/>
            <a:ext cx="56403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铝龙骨伸缩缝周围密封胶应在玻璃安装前注入，防止后期施工困难及雨水渗入。</a:t>
            </a:r>
          </a:p>
        </p:txBody>
      </p:sp>
      <p:pic>
        <p:nvPicPr>
          <p:cNvPr id="70660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588" y="1925638"/>
            <a:ext cx="2678112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425575"/>
            <a:ext cx="3816350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文本框 3"/>
          <p:cNvSpPr txBox="1">
            <a:spLocks noChangeArrowheads="1"/>
          </p:cNvSpPr>
          <p:nvPr/>
        </p:nvSpPr>
        <p:spPr bwMode="auto">
          <a:xfrm>
            <a:off x="230188" y="947738"/>
            <a:ext cx="2982912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zh-CN">
                <a:ea typeface="宋体" panose="02010600030101010101" pitchFamily="2" charset="-122"/>
                <a:sym typeface="Arial" panose="020B0604020202020204" pitchFamily="34" charset="0"/>
              </a:rPr>
              <a:t>玻璃内胶条存在拼接使用</a:t>
            </a:r>
            <a:r>
              <a:rPr lang="zh-CN" altLang="en-US">
                <a:ea typeface="宋体" panose="02010600030101010101" pitchFamily="2" charset="-122"/>
                <a:sym typeface="Arial" panose="020B0604020202020204" pitchFamily="34" charset="0"/>
              </a:rPr>
              <a:t>断开</a:t>
            </a:r>
            <a:r>
              <a:rPr lang="zh-CN" altLang="zh-CN">
                <a:ea typeface="宋体" panose="02010600030101010101" pitchFamily="2" charset="-122"/>
                <a:sym typeface="Arial" panose="020B0604020202020204" pitchFamily="34" charset="0"/>
              </a:rPr>
              <a:t>问题</a:t>
            </a:r>
          </a:p>
        </p:txBody>
      </p:sp>
      <p:sp>
        <p:nvSpPr>
          <p:cNvPr id="71683" name="文本框 6"/>
          <p:cNvSpPr txBox="1">
            <a:spLocks noChangeArrowheads="1"/>
          </p:cNvSpPr>
          <p:nvPr/>
        </p:nvSpPr>
        <p:spPr bwMode="auto">
          <a:xfrm>
            <a:off x="3379788" y="4443413"/>
            <a:ext cx="56403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玻璃内胶条应连续、贯通，中间不得断开，以免雨水渗入。现场对出现的断胶部位，重新注入密封胶连接。</a:t>
            </a:r>
          </a:p>
        </p:txBody>
      </p:sp>
      <p:pic>
        <p:nvPicPr>
          <p:cNvPr id="71684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5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900" y="2060575"/>
            <a:ext cx="2503488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6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0350" y="608013"/>
            <a:ext cx="3048000" cy="361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>
          <a:xfrm>
            <a:off x="1042988" y="2492375"/>
            <a:ext cx="1512887" cy="11525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文本框 3"/>
          <p:cNvSpPr txBox="1">
            <a:spLocks noChangeArrowheads="1"/>
          </p:cNvSpPr>
          <p:nvPr/>
        </p:nvSpPr>
        <p:spPr bwMode="auto">
          <a:xfrm>
            <a:off x="230188" y="947738"/>
            <a:ext cx="3149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槽型埋件存在较大偏差的</a:t>
            </a:r>
          </a:p>
        </p:txBody>
      </p:sp>
      <p:sp>
        <p:nvSpPr>
          <p:cNvPr id="72707" name="文本框 6"/>
          <p:cNvSpPr txBox="1">
            <a:spLocks noChangeArrowheads="1"/>
          </p:cNvSpPr>
          <p:nvPr/>
        </p:nvSpPr>
        <p:spPr bwMode="auto">
          <a:xfrm>
            <a:off x="3379788" y="4443413"/>
            <a:ext cx="58721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建筑装饰装修工程质量验收规范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第</a:t>
            </a:r>
            <a:r>
              <a:rPr lang="en-US" altLang="zh-CN">
                <a:latin typeface="微软雅黑" panose="020B0503020204020204" pitchFamily="34" charset="-122"/>
              </a:rPr>
              <a:t>9.1.6</a:t>
            </a:r>
            <a:r>
              <a:rPr lang="zh-CN" altLang="en-US">
                <a:latin typeface="微软雅黑" panose="020B0503020204020204" pitchFamily="34" charset="-122"/>
              </a:rPr>
              <a:t>条规定：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预埋件的位置应准确。出现如图所示的偏差，由施工单位提出处理意见，审批后方可实施。</a:t>
            </a:r>
          </a:p>
        </p:txBody>
      </p:sp>
      <p:pic>
        <p:nvPicPr>
          <p:cNvPr id="72708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462087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9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363" y="2060575"/>
            <a:ext cx="2701925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0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9788" y="2060575"/>
            <a:ext cx="552450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5"/>
          <p:cNvSpPr>
            <a:spLocks noChangeArrowheads="1"/>
          </p:cNvSpPr>
          <p:nvPr/>
        </p:nvSpPr>
        <p:spPr bwMode="auto">
          <a:xfrm>
            <a:off x="3203848" y="2708920"/>
            <a:ext cx="2759192" cy="917500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/>
              <a:t>节 能 工 程</a:t>
            </a:r>
            <a:endParaRPr lang="zh-CN" altLang="en-US" sz="2800" dirty="0"/>
          </a:p>
        </p:txBody>
      </p:sp>
      <p:pic>
        <p:nvPicPr>
          <p:cNvPr id="73733" name="图片 3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288" y="0"/>
            <a:ext cx="13890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kern="100">
                <a:latin typeface="+mn-ea"/>
                <a:ea typeface="+mn-ea"/>
                <a:cs typeface="Times New Roman" panose="02020603050405020304"/>
              </a:rPr>
              <a:t>裙A1外墙保温板铺贴未错缝，粘贴不牢固</a:t>
            </a:r>
            <a:endParaRPr lang="zh-CN" altLang="zh-CN" kern="100" dirty="0">
              <a:latin typeface="+mn-ea"/>
              <a:ea typeface="+mn-ea"/>
              <a:cs typeface="Times New Roman" panose="02020603050405020304"/>
            </a:endParaRPr>
          </a:p>
        </p:txBody>
      </p:sp>
      <p:sp>
        <p:nvSpPr>
          <p:cNvPr id="74755" name="文本框 6"/>
          <p:cNvSpPr txBox="1">
            <a:spLocks noChangeArrowheads="1"/>
          </p:cNvSpPr>
          <p:nvPr/>
        </p:nvSpPr>
        <p:spPr bwMode="auto">
          <a:xfrm>
            <a:off x="3379788" y="4349750"/>
            <a:ext cx="5764212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正确做法：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微软雅黑" panose="020B0503020204020204" pitchFamily="34" charset="-122"/>
              </a:rPr>
              <a:t>根据</a:t>
            </a:r>
            <a:r>
              <a:rPr lang="en-US" altLang="zh-CN">
                <a:latin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</a:rPr>
              <a:t>建筑外墙外保温构造</a:t>
            </a:r>
            <a:r>
              <a:rPr lang="en-US" altLang="zh-CN">
                <a:latin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</a:rPr>
              <a:t>10J121</a:t>
            </a:r>
            <a:r>
              <a:rPr lang="zh-CN" altLang="en-US">
                <a:latin typeface="微软雅黑" panose="020B0503020204020204" pitchFamily="34" charset="-122"/>
              </a:rPr>
              <a:t>）图集第</a:t>
            </a:r>
            <a:r>
              <a:rPr lang="en-US" altLang="zh-CN">
                <a:latin typeface="微软雅黑" panose="020B0503020204020204" pitchFamily="34" charset="-122"/>
              </a:rPr>
              <a:t>A-2</a:t>
            </a:r>
            <a:r>
              <a:rPr lang="zh-CN" altLang="en-US">
                <a:latin typeface="微软雅黑" panose="020B0503020204020204" pitchFamily="34" charset="-122"/>
              </a:rPr>
              <a:t>页规定：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外墙外保温系统，保温板因错缝粘贴，错缝宽度为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1/2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板块长度，墙角处保温板应交错互锁；洞口处应采用整块保温板切割成形，保温板接缝应离开角部至少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200mm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>
              <a:latin typeface="微软雅黑" panose="020B0503020204020204" pitchFamily="34" charset="-122"/>
            </a:endParaRPr>
          </a:p>
        </p:txBody>
      </p:sp>
      <p:pic>
        <p:nvPicPr>
          <p:cNvPr id="74756" name="图片 1" descr="QQ图片201611011103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755" t="1945" r="781" b="-20"/>
          <a:stretch>
            <a:fillRect/>
          </a:stretch>
        </p:blipFill>
        <p:spPr bwMode="auto">
          <a:xfrm>
            <a:off x="396875" y="1870075"/>
            <a:ext cx="2816225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7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9788" y="1201738"/>
            <a:ext cx="3019425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8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3350" y="1201738"/>
            <a:ext cx="2536825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9" name="图片 7" descr="QQ图片2016092009224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3D8D46-FF90-4B14-85FE-51261CE17CD2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13315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11268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3B2742B7-3C37-49C8-BF69-1BF684E82701}" type="slidenum">
              <a:rPr lang="zh-CN" altLang="en-US">
                <a:solidFill>
                  <a:schemeClr val="bg1"/>
                </a:solidFill>
              </a:rPr>
              <a:pPr/>
              <a:t>7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1269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Box 8"/>
          <p:cNvSpPr txBox="1">
            <a:spLocks noChangeArrowheads="1"/>
          </p:cNvSpPr>
          <p:nvPr/>
        </p:nvSpPr>
        <p:spPr bwMode="auto">
          <a:xfrm>
            <a:off x="571500" y="1143000"/>
            <a:ext cx="1046163" cy="444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/>
              <a:t>房屋    建筑工程施工旁站监理</a:t>
            </a:r>
            <a:endParaRPr lang="en-US" altLang="zh-CN" sz="2800" b="1"/>
          </a:p>
          <a:p>
            <a:pPr eaLnBrk="1" hangingPunct="1"/>
            <a:r>
              <a:rPr lang="zh-CN" altLang="en-US" sz="2800" b="1"/>
              <a:t>管理办法（试行）</a:t>
            </a:r>
            <a:endParaRPr lang="zh-CN" altLang="en-US" sz="2800"/>
          </a:p>
        </p:txBody>
      </p:sp>
      <p:pic>
        <p:nvPicPr>
          <p:cNvPr id="11272" name="图片 9" descr="微信截图_2017011811012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111250"/>
            <a:ext cx="6715125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下箭头标注 11"/>
          <p:cNvSpPr/>
          <p:nvPr/>
        </p:nvSpPr>
        <p:spPr>
          <a:xfrm>
            <a:off x="4429125" y="214313"/>
            <a:ext cx="914400" cy="914400"/>
          </a:xfrm>
          <a:prstGeom prst="downArrowCallou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/>
              <a:t>房建旁站范围</a:t>
            </a:r>
          </a:p>
        </p:txBody>
      </p:sp>
      <p:pic>
        <p:nvPicPr>
          <p:cNvPr id="11274" name="图片 12" descr="微信截图_2017011811045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3000375"/>
            <a:ext cx="6715125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图片 13" descr="微信截图_2017011811051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786313"/>
            <a:ext cx="67151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5"/>
          <p:cNvSpPr>
            <a:spLocks noChangeArrowheads="1"/>
          </p:cNvSpPr>
          <p:nvPr/>
        </p:nvSpPr>
        <p:spPr bwMode="auto">
          <a:xfrm>
            <a:off x="3203848" y="2708920"/>
            <a:ext cx="2759192" cy="917500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/>
              <a:t>机 电 工 程</a:t>
            </a:r>
            <a:endParaRPr lang="zh-CN" altLang="en-US" sz="2800" dirty="0"/>
          </a:p>
        </p:txBody>
      </p:sp>
      <p:pic>
        <p:nvPicPr>
          <p:cNvPr id="75781" name="图片 3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288" y="0"/>
            <a:ext cx="13890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100">
                <a:latin typeface="+mn-ea"/>
                <a:ea typeface="+mn-ea"/>
                <a:cs typeface="Times New Roman" panose="02020603050405020304"/>
              </a:rPr>
              <a:t>B</a:t>
            </a:r>
            <a:r>
              <a:rPr lang="zh-CN" altLang="en-US" kern="100">
                <a:latin typeface="+mn-ea"/>
                <a:ea typeface="+mn-ea"/>
                <a:cs typeface="Times New Roman" panose="02020603050405020304"/>
              </a:rPr>
              <a:t>区</a:t>
            </a:r>
            <a:r>
              <a:rPr lang="zh-CN" altLang="zh-CN" kern="100">
                <a:latin typeface="+mn-ea"/>
                <a:ea typeface="+mn-ea"/>
                <a:cs typeface="Times New Roman" panose="02020603050405020304"/>
              </a:rPr>
              <a:t>冷却机房冷凝管焊缝和收口不均匀</a:t>
            </a:r>
            <a:endParaRPr lang="zh-CN" altLang="zh-CN" kern="100" dirty="0">
              <a:latin typeface="+mn-ea"/>
              <a:ea typeface="+mn-ea"/>
              <a:cs typeface="Times New Roman" panose="02020603050405020304"/>
            </a:endParaRPr>
          </a:p>
        </p:txBody>
      </p:sp>
      <p:pic>
        <p:nvPicPr>
          <p:cNvPr id="76803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图片 1" descr="QQ图片201701031055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2060575"/>
            <a:ext cx="2876550" cy="415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>
                <a:latin typeface="+mn-ea"/>
                <a:ea typeface="+mn-ea"/>
                <a:cs typeface="Times New Roman" panose="02020603050405020304"/>
              </a:rPr>
              <a:t>直径</a:t>
            </a:r>
            <a:r>
              <a:rPr lang="en-US" altLang="zh-CN" kern="100">
                <a:latin typeface="+mn-ea"/>
                <a:ea typeface="+mn-ea"/>
                <a:cs typeface="Times New Roman" panose="02020603050405020304"/>
              </a:rPr>
              <a:t>273mm</a:t>
            </a:r>
            <a:r>
              <a:rPr lang="zh-CN" altLang="en-US" kern="100">
                <a:latin typeface="+mn-ea"/>
                <a:ea typeface="+mn-ea"/>
                <a:cs typeface="Times New Roman" panose="02020603050405020304"/>
              </a:rPr>
              <a:t>空调水管，厚度</a:t>
            </a:r>
            <a:r>
              <a:rPr lang="en-US" altLang="zh-CN" kern="100">
                <a:latin typeface="+mn-ea"/>
                <a:ea typeface="+mn-ea"/>
                <a:cs typeface="Times New Roman" panose="02020603050405020304"/>
              </a:rPr>
              <a:t>6mm</a:t>
            </a:r>
            <a:r>
              <a:rPr lang="zh-CN" altLang="en-US" kern="100">
                <a:latin typeface="+mn-ea"/>
                <a:ea typeface="+mn-ea"/>
                <a:cs typeface="Times New Roman" panose="02020603050405020304"/>
              </a:rPr>
              <a:t>，未按要求进行焊接接口打坡就进行焊接安装</a:t>
            </a:r>
            <a:r>
              <a:rPr lang="zh-CN" altLang="zh-CN" kern="100">
                <a:latin typeface="+mn-ea"/>
                <a:ea typeface="+mn-ea"/>
                <a:cs typeface="Times New Roman" panose="02020603050405020304"/>
              </a:rPr>
              <a:t>。</a:t>
            </a:r>
            <a:endParaRPr lang="zh-CN" altLang="zh-CN" kern="100" dirty="0">
              <a:latin typeface="+mn-ea"/>
              <a:ea typeface="+mn-ea"/>
              <a:cs typeface="Times New Roman" panose="02020603050405020304"/>
            </a:endParaRPr>
          </a:p>
        </p:txBody>
      </p:sp>
      <p:pic>
        <p:nvPicPr>
          <p:cNvPr id="77827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8" name="图片 1" descr="mmexport14821994329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2276475"/>
            <a:ext cx="2982912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>
                <a:latin typeface="+mn-ea"/>
                <a:cs typeface="Times New Roman" panose="02020603050405020304"/>
              </a:rPr>
              <a:t>部分管件无套</a:t>
            </a:r>
            <a:r>
              <a:rPr lang="zh-CN" altLang="en-US" kern="100" smtClean="0">
                <a:latin typeface="+mn-ea"/>
                <a:cs typeface="Times New Roman" panose="02020603050405020304"/>
              </a:rPr>
              <a:t>管</a:t>
            </a:r>
            <a:endParaRPr lang="zh-CN" altLang="zh-CN" kern="100">
              <a:latin typeface="+mn-ea"/>
              <a:cs typeface="Times New Roman" panose="02020603050405020304"/>
            </a:endParaRPr>
          </a:p>
        </p:txBody>
      </p:sp>
      <p:pic>
        <p:nvPicPr>
          <p:cNvPr id="77827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QQ图片201610221610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2183726"/>
            <a:ext cx="2592288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115616" y="2204864"/>
            <a:ext cx="1656184" cy="8640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257226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>
              <a:spcAft>
                <a:spcPts val="0"/>
              </a:spcAft>
            </a:pPr>
            <a:r>
              <a:rPr lang="zh-CN" altLang="en-US" kern="100">
                <a:latin typeface="+mn-ea"/>
                <a:cs typeface="Times New Roman" panose="02020603050405020304"/>
              </a:rPr>
              <a:t>塔楼部分消防喷淋无支架</a:t>
            </a:r>
            <a:endParaRPr lang="zh-CN" altLang="zh-CN" kern="100" dirty="0">
              <a:latin typeface="+mn-ea"/>
              <a:cs typeface="Times New Roman" panose="02020603050405020304"/>
            </a:endParaRPr>
          </a:p>
        </p:txBody>
      </p:sp>
      <p:pic>
        <p:nvPicPr>
          <p:cNvPr id="77827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 descr="QQ图片201610221610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9" y="1772816"/>
            <a:ext cx="2541612" cy="4272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1245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>
              <a:spcAft>
                <a:spcPts val="0"/>
              </a:spcAft>
            </a:pPr>
            <a:r>
              <a:rPr lang="zh-CN" altLang="en-US" kern="100">
                <a:latin typeface="+mn-ea"/>
                <a:cs typeface="Times New Roman" panose="02020603050405020304"/>
              </a:rPr>
              <a:t>转角</a:t>
            </a:r>
            <a:r>
              <a:rPr lang="zh-CN" altLang="en-US" kern="100" smtClean="0">
                <a:latin typeface="+mn-ea"/>
                <a:cs typeface="Times New Roman" panose="02020603050405020304"/>
              </a:rPr>
              <a:t>处无支</a:t>
            </a:r>
            <a:r>
              <a:rPr lang="zh-CN" altLang="en-US" kern="100">
                <a:latin typeface="+mn-ea"/>
                <a:cs typeface="Times New Roman" panose="02020603050405020304"/>
              </a:rPr>
              <a:t>架</a:t>
            </a:r>
            <a:endParaRPr lang="zh-CN" altLang="zh-CN" kern="100" dirty="0">
              <a:latin typeface="+mn-ea"/>
              <a:cs typeface="Times New Roman" panose="02020603050405020304"/>
            </a:endParaRPr>
          </a:p>
        </p:txBody>
      </p:sp>
      <p:pic>
        <p:nvPicPr>
          <p:cNvPr id="77827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 descr="QQ图片201610221610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666" y="1594069"/>
            <a:ext cx="2863373" cy="4425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6009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6856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>
              <a:spcAft>
                <a:spcPts val="0"/>
              </a:spcAft>
            </a:pPr>
            <a:r>
              <a:rPr lang="zh-CN" altLang="zh-CN" kern="100">
                <a:latin typeface="+mn-ea"/>
                <a:cs typeface="Times New Roman" panose="02020603050405020304"/>
              </a:rPr>
              <a:t>空调水管</a:t>
            </a:r>
            <a:r>
              <a:rPr lang="zh-CN" altLang="en-US" kern="100">
                <a:latin typeface="+mn-ea"/>
                <a:cs typeface="Times New Roman" panose="02020603050405020304"/>
              </a:rPr>
              <a:t>转角处</a:t>
            </a:r>
            <a:r>
              <a:rPr lang="zh-CN" altLang="zh-CN" kern="100">
                <a:latin typeface="+mn-ea"/>
                <a:cs typeface="Times New Roman" panose="02020603050405020304"/>
              </a:rPr>
              <a:t>需加固定支</a:t>
            </a:r>
            <a:r>
              <a:rPr lang="zh-CN" altLang="zh-CN" kern="100" smtClean="0">
                <a:latin typeface="+mn-ea"/>
                <a:cs typeface="Times New Roman" panose="02020603050405020304"/>
              </a:rPr>
              <a:t>架</a:t>
            </a:r>
            <a:endParaRPr lang="zh-CN" altLang="zh-CN" kern="100" dirty="0">
              <a:latin typeface="+mn-ea"/>
              <a:cs typeface="Times New Roman" panose="02020603050405020304"/>
            </a:endParaRPr>
          </a:p>
        </p:txBody>
      </p:sp>
      <p:pic>
        <p:nvPicPr>
          <p:cNvPr id="77827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 descr="QQ图片201610221616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798" y="2132856"/>
            <a:ext cx="2518408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1688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>
              <a:spcAft>
                <a:spcPts val="0"/>
              </a:spcAft>
            </a:pPr>
            <a:r>
              <a:rPr lang="zh-CN" altLang="en-US" kern="100">
                <a:latin typeface="+mn-ea"/>
                <a:cs typeface="Times New Roman" panose="02020603050405020304"/>
              </a:rPr>
              <a:t>通风管支架小了。已压弯</a:t>
            </a:r>
            <a:endParaRPr lang="zh-CN" altLang="en-US" kern="100" dirty="0">
              <a:latin typeface="+mn-ea"/>
              <a:cs typeface="Times New Roman" panose="02020603050405020304"/>
            </a:endParaRPr>
          </a:p>
        </p:txBody>
      </p:sp>
      <p:pic>
        <p:nvPicPr>
          <p:cNvPr id="77827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 descr="QQ图片2016102216164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2132856"/>
            <a:ext cx="2796420" cy="3729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8143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>
              <a:spcAft>
                <a:spcPts val="0"/>
              </a:spcAft>
            </a:pPr>
            <a:r>
              <a:rPr lang="zh-CN" altLang="en-US" kern="100">
                <a:latin typeface="+mn-ea"/>
                <a:cs typeface="Times New Roman" panose="02020603050405020304"/>
              </a:rPr>
              <a:t>桥架翻弯坡度过大，放电缆压不平</a:t>
            </a:r>
            <a:endParaRPr lang="zh-CN" altLang="en-US" kern="100" dirty="0">
              <a:latin typeface="+mn-ea"/>
              <a:cs typeface="Times New Roman" panose="02020603050405020304"/>
            </a:endParaRPr>
          </a:p>
        </p:txBody>
      </p:sp>
      <p:pic>
        <p:nvPicPr>
          <p:cNvPr id="77827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 descr="QQ图片201610221616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2060848"/>
            <a:ext cx="2679855" cy="357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6703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>
              <a:spcAft>
                <a:spcPts val="0"/>
              </a:spcAft>
            </a:pPr>
            <a:r>
              <a:rPr lang="zh-CN" altLang="en-US" kern="100">
                <a:latin typeface="+mn-ea"/>
                <a:cs typeface="Times New Roman" panose="02020603050405020304"/>
              </a:rPr>
              <a:t>桥架连接线未装</a:t>
            </a:r>
            <a:endParaRPr lang="zh-CN" altLang="en-US" kern="100" dirty="0">
              <a:latin typeface="+mn-ea"/>
              <a:cs typeface="Times New Roman" panose="02020603050405020304"/>
            </a:endParaRPr>
          </a:p>
        </p:txBody>
      </p:sp>
      <p:pic>
        <p:nvPicPr>
          <p:cNvPr id="77827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 descr="QQ图片201610221616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60848"/>
            <a:ext cx="2861443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5892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510A2C-D8CC-470C-9A61-783B83D860BB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14339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12292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7035F5E3-F708-4A95-AD49-32FB90679255}" type="slidenum">
              <a:rPr lang="zh-CN" altLang="en-US">
                <a:solidFill>
                  <a:schemeClr val="bg1"/>
                </a:solidFill>
              </a:rPr>
              <a:pPr/>
              <a:t>8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2293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TextBox 8"/>
          <p:cNvSpPr txBox="1">
            <a:spLocks noChangeArrowheads="1"/>
          </p:cNvSpPr>
          <p:nvPr/>
        </p:nvSpPr>
        <p:spPr bwMode="auto">
          <a:xfrm>
            <a:off x="571500" y="1143000"/>
            <a:ext cx="1046163" cy="444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/>
              <a:t>房屋    建筑工程施工旁站监理</a:t>
            </a:r>
            <a:endParaRPr lang="en-US" altLang="zh-CN" sz="2800" b="1"/>
          </a:p>
          <a:p>
            <a:pPr eaLnBrk="1" hangingPunct="1"/>
            <a:r>
              <a:rPr lang="zh-CN" altLang="en-US" sz="2800" b="1"/>
              <a:t>管理办法（试行）</a:t>
            </a:r>
            <a:endParaRPr lang="zh-CN" altLang="en-US" sz="2800"/>
          </a:p>
        </p:txBody>
      </p:sp>
      <p:pic>
        <p:nvPicPr>
          <p:cNvPr id="12296" name="图片 14" descr="微信截图_2017011811070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143000"/>
            <a:ext cx="6715125" cy="295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图片 15" descr="微信截图_2017011811085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214813"/>
            <a:ext cx="6715125" cy="21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>
              <a:spcAft>
                <a:spcPts val="0"/>
              </a:spcAft>
            </a:pPr>
            <a:r>
              <a:rPr lang="zh-CN" altLang="en-US" kern="100">
                <a:latin typeface="+mn-ea"/>
                <a:cs typeface="Times New Roman" panose="02020603050405020304"/>
              </a:rPr>
              <a:t>地下一层A区桥架走向，需改走上翻（负一层</a:t>
            </a:r>
            <a:r>
              <a:rPr lang="en-US" altLang="zh-CN" kern="100">
                <a:latin typeface="+mn-ea"/>
                <a:cs typeface="Times New Roman" panose="02020603050405020304"/>
              </a:rPr>
              <a:t>A5</a:t>
            </a:r>
            <a:r>
              <a:rPr lang="zh-CN" altLang="en-US" kern="100">
                <a:latin typeface="+mn-ea"/>
                <a:cs typeface="Times New Roman" panose="02020603050405020304"/>
              </a:rPr>
              <a:t>区）</a:t>
            </a:r>
            <a:endParaRPr lang="zh-CN" altLang="en-US" kern="100" dirty="0">
              <a:latin typeface="+mn-ea"/>
              <a:cs typeface="Times New Roman" panose="02020603050405020304"/>
            </a:endParaRPr>
          </a:p>
        </p:txBody>
      </p:sp>
      <p:pic>
        <p:nvPicPr>
          <p:cNvPr id="77827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 descr="QQ图片201610221617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8" y="2276872"/>
            <a:ext cx="2615464" cy="3477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4988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>
              <a:spcAft>
                <a:spcPts val="0"/>
              </a:spcAft>
            </a:pPr>
            <a:r>
              <a:rPr lang="zh-CN" altLang="en-US" kern="100">
                <a:latin typeface="+mn-ea"/>
                <a:cs typeface="Times New Roman" panose="02020603050405020304"/>
              </a:rPr>
              <a:t>地下一层A区消防管安排走向不对，需要改进。</a:t>
            </a:r>
            <a:endParaRPr lang="zh-CN" altLang="en-US" kern="100" dirty="0">
              <a:latin typeface="+mn-ea"/>
              <a:cs typeface="Times New Roman" panose="02020603050405020304"/>
            </a:endParaRPr>
          </a:p>
        </p:txBody>
      </p:sp>
      <p:pic>
        <p:nvPicPr>
          <p:cNvPr id="77827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 descr="QQ图片201610221617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079" y="2132856"/>
            <a:ext cx="2811256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6222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/>
              <a:t>预埋管偏位出墙要求采用接线盒连接加上金属软管</a:t>
            </a:r>
            <a:endParaRPr lang="zh-CN" altLang="en-US" dirty="0"/>
          </a:p>
        </p:txBody>
      </p:sp>
      <p:pic>
        <p:nvPicPr>
          <p:cNvPr id="77827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QQ图片2016102216474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3111227" cy="414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1227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8" y="947738"/>
            <a:ext cx="2982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atin typeface="微软雅黑" panose="020B0503020204020204" pitchFamily="34" charset="-122"/>
              </a:rPr>
              <a:t>问题描述：</a:t>
            </a:r>
            <a:endParaRPr lang="en-US" altLang="zh-CN">
              <a:latin typeface="微软雅黑" panose="020B0503020204020204" pitchFamily="34" charset="-122"/>
            </a:endParaRPr>
          </a:p>
          <a:p>
            <a:pPr>
              <a:spcAft>
                <a:spcPts val="0"/>
              </a:spcAft>
            </a:pPr>
            <a:r>
              <a:rPr lang="zh-CN" altLang="en-US" kern="100">
                <a:latin typeface="+mn-ea"/>
                <a:cs typeface="Times New Roman" panose="02020603050405020304"/>
              </a:rPr>
              <a:t>风机盘管未加抗振装置</a:t>
            </a:r>
            <a:endParaRPr lang="zh-CN" altLang="en-US" kern="100" dirty="0">
              <a:latin typeface="+mn-ea"/>
              <a:cs typeface="Times New Roman" panose="02020603050405020304"/>
            </a:endParaRPr>
          </a:p>
        </p:txBody>
      </p:sp>
      <p:pic>
        <p:nvPicPr>
          <p:cNvPr id="77827" name="图片 7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6" descr="QQ图片20161022165347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904" y="2204864"/>
            <a:ext cx="2895479" cy="386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6056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4F3F2A-1331-4D6F-A437-70747E301BEC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82947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80900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7395AEA5-4E3B-4613-9AD4-06CBE6B41D01}" type="slidenum">
              <a:rPr lang="zh-CN" altLang="en-US">
                <a:solidFill>
                  <a:schemeClr val="bg1"/>
                </a:solidFill>
              </a:rPr>
              <a:pPr/>
              <a:t>84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80901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2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3" name="副标题 7"/>
          <p:cNvSpPr txBox="1">
            <a:spLocks/>
          </p:cNvSpPr>
          <p:nvPr/>
        </p:nvSpPr>
        <p:spPr bwMode="auto">
          <a:xfrm>
            <a:off x="428625" y="1000125"/>
            <a:ext cx="8353425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fontAlgn="ctr" hangingPunct="1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</a:pPr>
            <a:r>
              <a:rPr lang="zh-CN" altLang="en-US" sz="2400" b="1"/>
              <a:t>第四 节：质量控制必要方式与方法</a:t>
            </a:r>
            <a:endParaRPr lang="en-US" altLang="zh-CN" sz="2400" b="1"/>
          </a:p>
          <a:p>
            <a:pPr eaLnBrk="1" fontAlgn="ctr" hangingPunct="1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</a:pPr>
            <a:endParaRPr lang="zh-CN" altLang="en-US" sz="2400" b="1"/>
          </a:p>
        </p:txBody>
      </p:sp>
      <p:sp>
        <p:nvSpPr>
          <p:cNvPr id="80904" name="TextBox 9"/>
          <p:cNvSpPr txBox="1">
            <a:spLocks noChangeArrowheads="1"/>
          </p:cNvSpPr>
          <p:nvPr/>
        </p:nvSpPr>
        <p:spPr bwMode="auto">
          <a:xfrm>
            <a:off x="857250" y="2143125"/>
            <a:ext cx="75723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/>
              <a:t>一、制度的建立、督促与落实</a:t>
            </a:r>
            <a:endParaRPr lang="en-US" altLang="zh-CN" sz="2400"/>
          </a:p>
          <a:p>
            <a:pPr eaLnBrk="1" hangingPunct="1"/>
            <a:r>
              <a:rPr lang="zh-CN" altLang="en-US" sz="2400"/>
              <a:t>二、巡检记录</a:t>
            </a:r>
            <a:endParaRPr lang="en-US" altLang="zh-CN" sz="2400"/>
          </a:p>
          <a:p>
            <a:pPr eaLnBrk="1" hangingPunct="1"/>
            <a:r>
              <a:rPr lang="zh-CN" altLang="en-US" sz="2400"/>
              <a:t>三、例会与专题会议</a:t>
            </a:r>
            <a:endParaRPr lang="en-US" altLang="zh-CN" sz="2400"/>
          </a:p>
          <a:p>
            <a:pPr eaLnBrk="1" hangingPunct="1"/>
            <a:r>
              <a:rPr lang="zh-CN" altLang="en-US" sz="2400"/>
              <a:t>四、工作联系单</a:t>
            </a:r>
            <a:endParaRPr lang="en-US" altLang="zh-CN" sz="2400"/>
          </a:p>
          <a:p>
            <a:pPr eaLnBrk="1" hangingPunct="1"/>
            <a:r>
              <a:rPr lang="zh-CN" altLang="en-US" sz="2400"/>
              <a:t>五、监理通知单与约谈</a:t>
            </a:r>
            <a:endParaRPr lang="en-US" altLang="zh-CN" sz="2400"/>
          </a:p>
          <a:p>
            <a:pPr eaLnBrk="1" hangingPunct="1"/>
            <a:r>
              <a:rPr lang="zh-CN" altLang="en-US" sz="2400"/>
              <a:t>六、监理报告</a:t>
            </a:r>
            <a:endParaRPr lang="en-US" altLang="zh-CN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2439CD-943E-451D-95FA-1528A48AE81B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83971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81924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2DA351A6-2D7C-434F-970E-79954575B491}" type="slidenum">
              <a:rPr lang="zh-CN" altLang="en-US">
                <a:solidFill>
                  <a:schemeClr val="bg1"/>
                </a:solidFill>
              </a:rPr>
              <a:pPr/>
              <a:t>85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81925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6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479119" y="717219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smtClean="0"/>
              <a:t>一、制度的建立、督促与落实</a:t>
            </a:r>
            <a:endParaRPr lang="en-US" altLang="zh-CN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69574" y="1143000"/>
            <a:ext cx="3468851" cy="480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2439CD-943E-451D-95FA-1528A48AE81B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83971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81924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2DA351A6-2D7C-434F-970E-79954575B491}" type="slidenum">
              <a:rPr lang="zh-CN" altLang="en-US">
                <a:solidFill>
                  <a:schemeClr val="bg1"/>
                </a:solidFill>
              </a:rPr>
              <a:pPr/>
              <a:t>86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81925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6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556337" y="60721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smtClean="0"/>
              <a:t>二、巡检记录</a:t>
            </a:r>
            <a:endParaRPr lang="en-US" altLang="zh-CN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7077" y="1068884"/>
            <a:ext cx="5009844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63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2439CD-943E-451D-95FA-1528A48AE81B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83971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81924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2DA351A6-2D7C-434F-970E-79954575B491}" type="slidenum">
              <a:rPr lang="zh-CN" altLang="en-US">
                <a:solidFill>
                  <a:schemeClr val="bg1"/>
                </a:solidFill>
              </a:rPr>
              <a:pPr/>
              <a:t>87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81925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6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203848" y="607219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smtClean="0"/>
              <a:t>三、例会与专题会议</a:t>
            </a:r>
            <a:endParaRPr lang="en-US" altLang="zh-CN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773184" y="1755434"/>
            <a:ext cx="5152912" cy="38433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288" y="1068884"/>
            <a:ext cx="3857625" cy="516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608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2439CD-943E-451D-95FA-1528A48AE81B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83971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81924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2DA351A6-2D7C-434F-970E-79954575B491}" type="slidenum">
              <a:rPr lang="zh-CN" altLang="en-US">
                <a:solidFill>
                  <a:schemeClr val="bg1"/>
                </a:solidFill>
              </a:rPr>
              <a:pPr/>
              <a:t>88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81925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6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203848" y="607219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smtClean="0"/>
              <a:t>四、工作联系单</a:t>
            </a:r>
            <a:endParaRPr lang="en-US" altLang="zh-CN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940777" y="1611458"/>
            <a:ext cx="5203274" cy="428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8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2439CD-943E-451D-95FA-1528A48AE81B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83971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81924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2DA351A6-2D7C-434F-970E-79954575B491}" type="slidenum">
              <a:rPr lang="zh-CN" altLang="en-US">
                <a:solidFill>
                  <a:schemeClr val="bg1"/>
                </a:solidFill>
              </a:rPr>
              <a:pPr/>
              <a:t>89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81925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6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8888" y="704850"/>
            <a:ext cx="4347368" cy="5643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8888" y="16205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400">
                <a:solidFill>
                  <a:srgbClr val="111111"/>
                </a:solidFill>
              </a:rPr>
              <a:t>五、监理通知单与约谈</a:t>
            </a:r>
            <a:endParaRPr lang="en-US" altLang="zh-CN" sz="2400">
              <a:solidFill>
                <a:srgbClr val="1111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793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7F3F95-0861-4C5A-BE4C-D15F5DC227F5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15363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13316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04BF6283-EA77-403F-83A9-1C0F4C1F6066}" type="slidenum">
              <a:rPr lang="zh-CN" altLang="en-US">
                <a:solidFill>
                  <a:schemeClr val="bg1"/>
                </a:solidFill>
              </a:rPr>
              <a:pPr/>
              <a:t>9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317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副标题 7"/>
          <p:cNvSpPr txBox="1">
            <a:spLocks/>
          </p:cNvSpPr>
          <p:nvPr/>
        </p:nvSpPr>
        <p:spPr bwMode="auto">
          <a:xfrm>
            <a:off x="395288" y="2565400"/>
            <a:ext cx="8353425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fontAlgn="ctr" hangingPunct="1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</a:pPr>
            <a:r>
              <a:rPr lang="zh-CN" altLang="en-US" sz="2400" b="1"/>
              <a:t>第二节：监理在质量控制中应承担的责任</a:t>
            </a:r>
            <a:endParaRPr lang="en-US" altLang="zh-CN" sz="2400" b="1"/>
          </a:p>
          <a:p>
            <a:pPr eaLnBrk="1" fontAlgn="ctr" hangingPunct="1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</a:pP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2439CD-943E-451D-95FA-1528A48AE81B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83971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81924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2DA351A6-2D7C-434F-970E-79954575B491}" type="slidenum">
              <a:rPr lang="zh-CN" altLang="en-US">
                <a:solidFill>
                  <a:schemeClr val="bg1"/>
                </a:solidFill>
              </a:rPr>
              <a:pPr/>
              <a:t>90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81925" name="图片 6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71438"/>
            <a:ext cx="13906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6" name="图片 7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6484938"/>
            <a:ext cx="61436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8860" y="791919"/>
            <a:ext cx="4024485" cy="53659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5856" y="367050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smtClean="0"/>
              <a:t>六、监理报告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xmlns="" val="263886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2156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日期占位符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A0BCD8-B776-4EA8-AE1E-35623A987BFC}" type="datetime1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2017/2/28</a:t>
            </a:fld>
            <a:endParaRPr lang="zh-CN" altLang="en-US" smtClean="0"/>
          </a:p>
        </p:txBody>
      </p:sp>
      <p:sp>
        <p:nvSpPr>
          <p:cNvPr id="84995" name="页脚占位符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/>
              <a:t>此处添加公司信息</a:t>
            </a:r>
          </a:p>
        </p:txBody>
      </p:sp>
      <p:sp>
        <p:nvSpPr>
          <p:cNvPr id="82948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65C3C814-4380-4D4E-8433-8B17EC72CBF9}" type="slidenum">
              <a:rPr lang="zh-CN" altLang="en-US">
                <a:solidFill>
                  <a:schemeClr val="bg1"/>
                </a:solidFill>
              </a:rPr>
              <a:pPr/>
              <a:t>91</a:t>
            </a:fld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82949" name="图片 8" descr="QQ图片201609200922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513" y="0"/>
            <a:ext cx="13890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0" name="图片 9" descr="百顺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688" y="6429375"/>
            <a:ext cx="7072312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51" name="TextBox 14"/>
          <p:cNvSpPr txBox="1">
            <a:spLocks noChangeArrowheads="1"/>
          </p:cNvSpPr>
          <p:nvPr/>
        </p:nvSpPr>
        <p:spPr bwMode="auto">
          <a:xfrm>
            <a:off x="2071688" y="2286000"/>
            <a:ext cx="39798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7200">
                <a:latin typeface="华文琥珀" pitchFamily="2" charset="-122"/>
                <a:ea typeface="华文琥珀" pitchFamily="2" charset="-122"/>
              </a:rPr>
              <a:t>谢  谢  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71670" y="5715016"/>
            <a:ext cx="4788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本</a:t>
            </a:r>
            <a:r>
              <a:rPr lang="en-US" altLang="zh-CN" dirty="0" smtClean="0"/>
              <a:t>PPT</a:t>
            </a:r>
            <a:r>
              <a:rPr lang="zh-CN" altLang="en-US" dirty="0" smtClean="0"/>
              <a:t>素材由孙杰参与搜集，对其表示感谢！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宝藏_www.pptbz.com_简洁工作报告模板">
  <a:themeElements>
    <a:clrScheme name="www.slideto.Me blue L5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70C0"/>
      </a:accent1>
      <a:accent2>
        <a:srgbClr val="00B0F0"/>
      </a:accent2>
      <a:accent3>
        <a:srgbClr val="00B050"/>
      </a:accent3>
      <a:accent4>
        <a:srgbClr val="92D050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ppt宝藏_www.pptbz.com_简洁工作报告模板</Template>
  <TotalTime>1237</TotalTime>
  <Words>3340</Words>
  <Application>Microsoft Office PowerPoint</Application>
  <PresentationFormat>全屏显示(4:3)</PresentationFormat>
  <Paragraphs>380</Paragraphs>
  <Slides>91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91</vt:i4>
      </vt:variant>
    </vt:vector>
  </HeadingPairs>
  <TitlesOfParts>
    <vt:vector size="92" baseType="lpstr">
      <vt:lpstr>ppt宝藏_www.pptbz.com_简洁工作报告模板</vt:lpstr>
      <vt:lpstr>2017年春节集训质量控制篇 ——主讲：龚成猛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Ppt宝藏_www.pptbz.com_提供下载</dc:title>
  <dc:subject>TP-通用纹理</dc:subject>
  <dc:creator>微软用户</dc:creator>
  <cp:keywords>XS-普屏 4：3;SC-淡蓝色;BG-浅色;DH-静态;XJ-二级</cp:keywords>
  <dc:description>我爱PPT中文网</dc:description>
  <cp:lastModifiedBy>Sky123.Org</cp:lastModifiedBy>
  <cp:revision>139</cp:revision>
  <dcterms:created xsi:type="dcterms:W3CDTF">2014-12-15T10:55:00Z</dcterms:created>
  <dcterms:modified xsi:type="dcterms:W3CDTF">2017-02-28T00:53:04Z</dcterms:modified>
  <cp:category>UDi-主题模板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2052-10.1.0.6146</vt:lpwstr>
  </property>
</Properties>
</file>